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8" r:id="rId3"/>
    <p:sldId id="260" r:id="rId4"/>
    <p:sldId id="261" r:id="rId5"/>
    <p:sldId id="264" r:id="rId6"/>
    <p:sldId id="265" r:id="rId7"/>
    <p:sldId id="266" r:id="rId8"/>
    <p:sldId id="267" r:id="rId9"/>
    <p:sldId id="269" r:id="rId10"/>
    <p:sldId id="262" r:id="rId11"/>
    <p:sldId id="263" r:id="rId12"/>
    <p:sldId id="271" r:id="rId13"/>
    <p:sldId id="272" r:id="rId14"/>
    <p:sldId id="274" r:id="rId15"/>
    <p:sldId id="275" r:id="rId16"/>
    <p:sldId id="276" r:id="rId17"/>
    <p:sldId id="278" r:id="rId18"/>
    <p:sldId id="277" r:id="rId19"/>
    <p:sldId id="280" r:id="rId20"/>
    <p:sldId id="279" r:id="rId21"/>
    <p:sldId id="281" r:id="rId22"/>
    <p:sldId id="282" r:id="rId23"/>
    <p:sldId id="283" r:id="rId24"/>
    <p:sldId id="284" r:id="rId25"/>
    <p:sldId id="285" r:id="rId26"/>
    <p:sldId id="286" r:id="rId27"/>
    <p:sldId id="288" r:id="rId28"/>
    <p:sldId id="287" r:id="rId29"/>
    <p:sldId id="289" r:id="rId30"/>
    <p:sldId id="290" r:id="rId31"/>
    <p:sldId id="291" r:id="rId32"/>
    <p:sldId id="292" r:id="rId33"/>
    <p:sldId id="293" r:id="rId34"/>
    <p:sldId id="294" r:id="rId35"/>
    <p:sldId id="295" r:id="rId36"/>
    <p:sldId id="296" r:id="rId3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08080"/>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55" autoAdjust="0"/>
    <p:restoredTop sz="94660"/>
  </p:normalViewPr>
  <p:slideViewPr>
    <p:cSldViewPr>
      <p:cViewPr varScale="1">
        <p:scale>
          <a:sx n="75" d="100"/>
          <a:sy n="75" d="100"/>
        </p:scale>
        <p:origin x="-33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040EFF54-C71C-47F6-BD70-F0529A6C4FA4}" type="datetimeFigureOut">
              <a:rPr lang="ru-RU" smtClean="0"/>
              <a:t>29.02.2012</a:t>
            </a:fld>
            <a:endParaRPr lang="ru-RU"/>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C348883A-E80E-4F03-9E53-08E59CB3E05A}" type="slidenum">
              <a:rPr lang="ru-RU" smtClean="0"/>
              <a:t>‹#›</a:t>
            </a:fld>
            <a:endParaRPr lang="ru-RU"/>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ru-RU"/>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40EFF54-C71C-47F6-BD70-F0529A6C4FA4}" type="datetimeFigureOut">
              <a:rPr lang="ru-RU" smtClean="0"/>
              <a:t>29.02.2012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48883A-E80E-4F03-9E53-08E59CB3E05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40EFF54-C71C-47F6-BD70-F0529A6C4FA4}" type="datetimeFigureOut">
              <a:rPr lang="ru-RU" smtClean="0"/>
              <a:t>29.02.2012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348883A-E80E-4F03-9E53-08E59CB3E05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40EFF54-C71C-47F6-BD70-F0529A6C4FA4}" type="datetimeFigureOut">
              <a:rPr lang="ru-RU" smtClean="0"/>
              <a:t>29.02.2012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48883A-E80E-4F03-9E53-08E59CB3E05A}"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9" name="Date Placeholder 8"/>
          <p:cNvSpPr>
            <a:spLocks noGrp="1"/>
          </p:cNvSpPr>
          <p:nvPr>
            <p:ph type="dt" sz="half" idx="10"/>
          </p:nvPr>
        </p:nvSpPr>
        <p:spPr/>
        <p:txBody>
          <a:bodyPr/>
          <a:lstStyle>
            <a:lvl1pPr>
              <a:defRPr>
                <a:solidFill>
                  <a:srgbClr val="FFFFFF"/>
                </a:solidFill>
              </a:defRPr>
            </a:lvl1pPr>
          </a:lstStyle>
          <a:p>
            <a:fld id="{040EFF54-C71C-47F6-BD70-F0529A6C4FA4}" type="datetimeFigureOut">
              <a:rPr lang="ru-RU" smtClean="0"/>
              <a:t>29.02.2012</a:t>
            </a:fld>
            <a:endParaRPr lang="ru-RU"/>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C348883A-E80E-4F03-9E53-08E59CB3E05A}" type="slidenum">
              <a:rPr lang="ru-RU" smtClean="0"/>
              <a:t>‹#›</a:t>
            </a:fld>
            <a:endParaRPr lang="ru-RU"/>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ru-RU"/>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40EFF54-C71C-47F6-BD70-F0529A6C4FA4}" type="datetimeFigureOut">
              <a:rPr lang="ru-RU" smtClean="0"/>
              <a:t>29.02.2012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348883A-E80E-4F03-9E53-08E59CB3E05A}"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40EFF54-C71C-47F6-BD70-F0529A6C4FA4}" type="datetimeFigureOut">
              <a:rPr lang="ru-RU" smtClean="0"/>
              <a:t>29.02.2012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348883A-E80E-4F03-9E53-08E59CB3E05A}"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40EFF54-C71C-47F6-BD70-F0529A6C4FA4}" type="datetimeFigureOut">
              <a:rPr lang="ru-RU" smtClean="0"/>
              <a:t>29.02.2012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348883A-E80E-4F03-9E53-08E59CB3E05A}" type="slidenum">
              <a:rPr lang="ru-RU" smtClean="0"/>
              <a:t>‹#›</a:t>
            </a:fld>
            <a:endParaRPr lang="ru-RU"/>
          </a:p>
        </p:txBody>
      </p:sp>
      <p:sp>
        <p:nvSpPr>
          <p:cNvPr id="6" name="Title 5"/>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040EFF54-C71C-47F6-BD70-F0529A6C4FA4}" type="datetimeFigureOut">
              <a:rPr lang="ru-RU" smtClean="0"/>
              <a:t>29.02.2012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348883A-E80E-4F03-9E53-08E59CB3E05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40EFF54-C71C-47F6-BD70-F0529A6C4FA4}" type="datetimeFigureOut">
              <a:rPr lang="ru-RU" smtClean="0"/>
              <a:t>29.02.2012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C348883A-E80E-4F03-9E53-08E59CB3E05A}" type="slidenum">
              <a:rPr lang="ru-RU" smtClean="0"/>
              <a:t>‹#›</a:t>
            </a:fld>
            <a:endParaRPr lang="ru-RU"/>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ru-RU" smtClean="0"/>
              <a:t>Образец заголовка</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40EFF54-C71C-47F6-BD70-F0529A6C4FA4}" type="datetimeFigureOut">
              <a:rPr lang="ru-RU" smtClean="0"/>
              <a:t>29.02.2012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348883A-E80E-4F03-9E53-08E59CB3E05A}" type="slidenum">
              <a:rPr lang="ru-RU" smtClean="0"/>
              <a:t>‹#›</a:t>
            </a:fld>
            <a:endParaRPr lang="ru-RU"/>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ru-RU" smtClean="0"/>
              <a:t>Образец 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040EFF54-C71C-47F6-BD70-F0529A6C4FA4}" type="datetimeFigureOut">
              <a:rPr lang="ru-RU" smtClean="0"/>
              <a:t>29.02.2012</a:t>
            </a:fld>
            <a:endParaRPr lang="ru-RU"/>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ru-RU"/>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C348883A-E80E-4F03-9E53-08E59CB3E05A}"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60476" y="692696"/>
            <a:ext cx="4818112" cy="3024336"/>
          </a:xfrm>
        </p:spPr>
        <p:style>
          <a:lnRef idx="1">
            <a:schemeClr val="dk1"/>
          </a:lnRef>
          <a:fillRef idx="2">
            <a:schemeClr val="dk1"/>
          </a:fillRef>
          <a:effectRef idx="1">
            <a:schemeClr val="dk1"/>
          </a:effectRef>
          <a:fontRef idx="minor">
            <a:schemeClr val="dk1"/>
          </a:fontRef>
        </p:style>
        <p:txBody>
          <a:bodyPr/>
          <a:lstStyle/>
          <a:p>
            <a:r>
              <a:rPr lang="en-US" sz="9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Berlin</a:t>
            </a:r>
            <a:endParaRPr lang="ru-RU" sz="9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0476" y="3195836"/>
            <a:ext cx="4824535" cy="3073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430013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a:t>Gliederung</a:t>
            </a:r>
            <a:r>
              <a:rPr lang="en-US" dirty="0"/>
              <a:t> des </a:t>
            </a:r>
            <a:r>
              <a:rPr lang="en-US" dirty="0" err="1"/>
              <a:t>Landes</a:t>
            </a:r>
            <a:r>
              <a:rPr lang="en-US" dirty="0"/>
              <a:t> Berlin</a:t>
            </a:r>
            <a:br>
              <a:rPr lang="en-US" dirty="0"/>
            </a:br>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942503"/>
            <a:ext cx="694372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52927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Рисунок 8"/>
          <p:cNvGraphicFramePr>
            <a:graphicFrameLocks noGrp="1"/>
          </p:cNvGraphicFramePr>
          <p:nvPr>
            <p:ph type="pic" idx="1"/>
            <p:extLst>
              <p:ext uri="{D42A27DB-BD31-4B8C-83A1-F6EECF244321}">
                <p14:modId xmlns:p14="http://schemas.microsoft.com/office/powerpoint/2010/main" val="103776916"/>
              </p:ext>
            </p:extLst>
          </p:nvPr>
        </p:nvGraphicFramePr>
        <p:xfrm>
          <a:off x="179512" y="116632"/>
          <a:ext cx="8856984" cy="6624735"/>
        </p:xfrm>
        <a:graphic>
          <a:graphicData uri="http://schemas.openxmlformats.org/drawingml/2006/table">
            <a:tbl>
              <a:tblPr firstRow="1" bandRow="1">
                <a:tableStyleId>{5C22544A-7EE6-4342-B048-85BDC9FD1C3A}</a:tableStyleId>
              </a:tblPr>
              <a:tblGrid>
                <a:gridCol w="2952328"/>
                <a:gridCol w="2952328"/>
                <a:gridCol w="2952328"/>
              </a:tblGrid>
              <a:tr h="490795">
                <a:tc>
                  <a:txBody>
                    <a:bodyPr/>
                    <a:lstStyle/>
                    <a:p>
                      <a:r>
                        <a:rPr lang="en-US" dirty="0" smtClean="0"/>
                        <a:t>Berliner </a:t>
                      </a:r>
                      <a:r>
                        <a:rPr lang="en-US" dirty="0" err="1" smtClean="0"/>
                        <a:t>Bezirk</a:t>
                      </a:r>
                      <a:endParaRPr lang="ru-RU" dirty="0"/>
                    </a:p>
                  </a:txBody>
                  <a:tcPr/>
                </a:tc>
                <a:tc>
                  <a:txBody>
                    <a:bodyPr/>
                    <a:lstStyle/>
                    <a:p>
                      <a:r>
                        <a:rPr lang="en-US" dirty="0" err="1" smtClean="0"/>
                        <a:t>Einwohner</a:t>
                      </a:r>
                      <a:endParaRPr lang="ru-RU" dirty="0"/>
                    </a:p>
                  </a:txBody>
                  <a:tcPr/>
                </a:tc>
                <a:tc>
                  <a:txBody>
                    <a:bodyPr/>
                    <a:lstStyle/>
                    <a:p>
                      <a:r>
                        <a:rPr lang="en-US" dirty="0" err="1" smtClean="0"/>
                        <a:t>Fläche</a:t>
                      </a:r>
                      <a:r>
                        <a:rPr lang="en-US" baseline="0" dirty="0" smtClean="0"/>
                        <a:t> </a:t>
                      </a:r>
                      <a:r>
                        <a:rPr lang="en-US" dirty="0" smtClean="0"/>
                        <a:t>in km²</a:t>
                      </a:r>
                      <a:endParaRPr lang="ru-RU" dirty="0"/>
                    </a:p>
                  </a:txBody>
                  <a:tcPr/>
                </a:tc>
              </a:tr>
              <a:tr h="735195">
                <a:tc>
                  <a:txBody>
                    <a:bodyPr/>
                    <a:lstStyle/>
                    <a:p>
                      <a:r>
                        <a:rPr lang="en-US" sz="2000" dirty="0" err="1" smtClean="0"/>
                        <a:t>Charlottenburg-Wilmersdorf</a:t>
                      </a:r>
                      <a:r>
                        <a:rPr lang="en-US" sz="2000" dirty="0" smtClean="0"/>
                        <a:t> 	</a:t>
                      </a:r>
                      <a:endParaRPr lang="ru-RU" sz="2000" dirty="0"/>
                    </a:p>
                  </a:txBody>
                  <a:tcPr/>
                </a:tc>
                <a:tc>
                  <a:txBody>
                    <a:bodyPr/>
                    <a:lstStyle/>
                    <a:p>
                      <a:r>
                        <a:rPr lang="ru-RU" dirty="0" smtClean="0"/>
                        <a:t>322.848 	</a:t>
                      </a:r>
                      <a:endParaRPr lang="ru-RU" dirty="0"/>
                    </a:p>
                  </a:txBody>
                  <a:tcPr/>
                </a:tc>
                <a:tc>
                  <a:txBody>
                    <a:bodyPr/>
                    <a:lstStyle/>
                    <a:p>
                      <a:r>
                        <a:rPr lang="ru-RU" dirty="0" smtClean="0"/>
                        <a:t>64,72</a:t>
                      </a:r>
                      <a:endParaRPr lang="ru-RU" dirty="0"/>
                    </a:p>
                  </a:txBody>
                  <a:tcPr/>
                </a:tc>
              </a:tr>
              <a:tr h="490795">
                <a:tc>
                  <a:txBody>
                    <a:bodyPr/>
                    <a:lstStyle/>
                    <a:p>
                      <a:r>
                        <a:rPr lang="en-US" sz="2000" dirty="0" err="1" smtClean="0">
                          <a:solidFill>
                            <a:schemeClr val="bg1">
                              <a:lumMod val="95000"/>
                              <a:lumOff val="5000"/>
                            </a:schemeClr>
                          </a:solidFill>
                        </a:rPr>
                        <a:t>Friedrichshain-Kreuzberg</a:t>
                      </a:r>
                      <a:endParaRPr lang="ru-RU" sz="2000" dirty="0">
                        <a:solidFill>
                          <a:schemeClr val="bg1">
                            <a:lumMod val="95000"/>
                            <a:lumOff val="5000"/>
                          </a:schemeClr>
                        </a:solidFill>
                      </a:endParaRPr>
                    </a:p>
                  </a:txBody>
                  <a:tcPr/>
                </a:tc>
                <a:tc>
                  <a:txBody>
                    <a:bodyPr/>
                    <a:lstStyle/>
                    <a:p>
                      <a:r>
                        <a:rPr lang="ru-RU" dirty="0" smtClean="0"/>
                        <a:t>273.751 	</a:t>
                      </a:r>
                      <a:endParaRPr lang="ru-RU" dirty="0"/>
                    </a:p>
                  </a:txBody>
                  <a:tcPr/>
                </a:tc>
                <a:tc>
                  <a:txBody>
                    <a:bodyPr/>
                    <a:lstStyle/>
                    <a:p>
                      <a:r>
                        <a:rPr lang="ru-RU" dirty="0" smtClean="0"/>
                        <a:t>20,16 	</a:t>
                      </a:r>
                      <a:endParaRPr lang="ru-RU" dirty="0"/>
                    </a:p>
                  </a:txBody>
                  <a:tcPr/>
                </a:tc>
              </a:tr>
              <a:tr h="490795">
                <a:tc>
                  <a:txBody>
                    <a:bodyPr/>
                    <a:lstStyle/>
                    <a:p>
                      <a:r>
                        <a:rPr lang="en-US" sz="2000" dirty="0" smtClean="0"/>
                        <a:t>Lichtenberg</a:t>
                      </a:r>
                      <a:endParaRPr lang="ru-RU" sz="2000" dirty="0"/>
                    </a:p>
                  </a:txBody>
                  <a:tcPr/>
                </a:tc>
                <a:tc>
                  <a:txBody>
                    <a:bodyPr/>
                    <a:lstStyle/>
                    <a:p>
                      <a:r>
                        <a:rPr lang="ru-RU" dirty="0" smtClean="0"/>
                        <a:t>263.916</a:t>
                      </a:r>
                      <a:endParaRPr lang="ru-RU" dirty="0"/>
                    </a:p>
                  </a:txBody>
                  <a:tcPr/>
                </a:tc>
                <a:tc>
                  <a:txBody>
                    <a:bodyPr/>
                    <a:lstStyle/>
                    <a:p>
                      <a:r>
                        <a:rPr lang="ru-RU" dirty="0" smtClean="0"/>
                        <a:t>52,29 	</a:t>
                      </a:r>
                      <a:endParaRPr lang="ru-RU" dirty="0"/>
                    </a:p>
                  </a:txBody>
                  <a:tcPr/>
                </a:tc>
              </a:tr>
              <a:tr h="490795">
                <a:tc>
                  <a:txBody>
                    <a:bodyPr/>
                    <a:lstStyle/>
                    <a:p>
                      <a:r>
                        <a:rPr lang="en-US" sz="2000" dirty="0" err="1" smtClean="0"/>
                        <a:t>Marzahn-Hellersdorf</a:t>
                      </a:r>
                      <a:endParaRPr lang="ru-RU" sz="2000" dirty="0"/>
                    </a:p>
                  </a:txBody>
                  <a:tcPr/>
                </a:tc>
                <a:tc>
                  <a:txBody>
                    <a:bodyPr/>
                    <a:lstStyle/>
                    <a:p>
                      <a:r>
                        <a:rPr lang="ru-RU" dirty="0" smtClean="0"/>
                        <a:t>252.754</a:t>
                      </a:r>
                      <a:endParaRPr lang="ru-RU" dirty="0"/>
                    </a:p>
                  </a:txBody>
                  <a:tcPr/>
                </a:tc>
                <a:tc>
                  <a:txBody>
                    <a:bodyPr/>
                    <a:lstStyle/>
                    <a:p>
                      <a:r>
                        <a:rPr lang="ru-RU" dirty="0" smtClean="0"/>
                        <a:t>61,74 	</a:t>
                      </a:r>
                      <a:endParaRPr lang="ru-RU" dirty="0"/>
                    </a:p>
                  </a:txBody>
                  <a:tcPr/>
                </a:tc>
              </a:tr>
              <a:tr h="490795">
                <a:tc>
                  <a:txBody>
                    <a:bodyPr/>
                    <a:lstStyle/>
                    <a:p>
                      <a:r>
                        <a:rPr lang="en-US" sz="2000" dirty="0" err="1" smtClean="0"/>
                        <a:t>Mitte</a:t>
                      </a:r>
                      <a:endParaRPr lang="ru-RU" sz="2000" dirty="0"/>
                    </a:p>
                  </a:txBody>
                  <a:tcPr/>
                </a:tc>
                <a:tc>
                  <a:txBody>
                    <a:bodyPr/>
                    <a:lstStyle/>
                    <a:p>
                      <a:r>
                        <a:rPr lang="ru-RU" dirty="0" smtClean="0"/>
                        <a:t>338.789 	</a:t>
                      </a:r>
                      <a:endParaRPr lang="ru-RU" dirty="0"/>
                    </a:p>
                  </a:txBody>
                  <a:tcPr/>
                </a:tc>
                <a:tc>
                  <a:txBody>
                    <a:bodyPr/>
                    <a:lstStyle/>
                    <a:p>
                      <a:r>
                        <a:rPr lang="ru-RU" dirty="0" smtClean="0"/>
                        <a:t>39,47 	</a:t>
                      </a:r>
                      <a:endParaRPr lang="ru-RU" dirty="0"/>
                    </a:p>
                  </a:txBody>
                  <a:tcPr/>
                </a:tc>
              </a:tr>
              <a:tr h="490795">
                <a:tc>
                  <a:txBody>
                    <a:bodyPr/>
                    <a:lstStyle/>
                    <a:p>
                      <a:r>
                        <a:rPr lang="en-US" sz="2000" dirty="0" err="1" smtClean="0"/>
                        <a:t>Neukölln</a:t>
                      </a:r>
                      <a:endParaRPr lang="ru-RU" sz="2000" dirty="0"/>
                    </a:p>
                  </a:txBody>
                  <a:tcPr/>
                </a:tc>
                <a:tc>
                  <a:txBody>
                    <a:bodyPr/>
                    <a:lstStyle/>
                    <a:p>
                      <a:r>
                        <a:rPr lang="ru-RU" dirty="0" smtClean="0"/>
                        <a:t>316.957 	</a:t>
                      </a:r>
                      <a:endParaRPr lang="ru-RU" dirty="0"/>
                    </a:p>
                  </a:txBody>
                  <a:tcPr/>
                </a:tc>
                <a:tc>
                  <a:txBody>
                    <a:bodyPr/>
                    <a:lstStyle/>
                    <a:p>
                      <a:r>
                        <a:rPr lang="ru-RU" dirty="0" smtClean="0"/>
                        <a:t>44,93 	</a:t>
                      </a:r>
                      <a:endParaRPr lang="ru-RU" dirty="0"/>
                    </a:p>
                  </a:txBody>
                  <a:tcPr/>
                </a:tc>
              </a:tr>
              <a:tr h="490795">
                <a:tc>
                  <a:txBody>
                    <a:bodyPr/>
                    <a:lstStyle/>
                    <a:p>
                      <a:r>
                        <a:rPr lang="en-US" sz="2000" dirty="0" err="1" smtClean="0"/>
                        <a:t>Pankow</a:t>
                      </a:r>
                      <a:endParaRPr lang="ru-RU" sz="2000" dirty="0"/>
                    </a:p>
                  </a:txBody>
                  <a:tcPr/>
                </a:tc>
                <a:tc>
                  <a:txBody>
                    <a:bodyPr/>
                    <a:lstStyle/>
                    <a:p>
                      <a:r>
                        <a:rPr lang="ru-RU" dirty="0" smtClean="0"/>
                        <a:t>375.325 	</a:t>
                      </a:r>
                      <a:endParaRPr lang="ru-RU" dirty="0"/>
                    </a:p>
                  </a:txBody>
                  <a:tcPr/>
                </a:tc>
                <a:tc>
                  <a:txBody>
                    <a:bodyPr/>
                    <a:lstStyle/>
                    <a:p>
                      <a:r>
                        <a:rPr lang="ru-RU" dirty="0" smtClean="0"/>
                        <a:t>103,01 	</a:t>
                      </a:r>
                      <a:endParaRPr lang="ru-RU" dirty="0"/>
                    </a:p>
                  </a:txBody>
                  <a:tcPr/>
                </a:tc>
              </a:tr>
              <a:tr h="490795">
                <a:tc>
                  <a:txBody>
                    <a:bodyPr/>
                    <a:lstStyle/>
                    <a:p>
                      <a:r>
                        <a:rPr lang="en-US" sz="2000" dirty="0" err="1" smtClean="0"/>
                        <a:t>Reinickendorf</a:t>
                      </a:r>
                      <a:endParaRPr lang="ru-RU" sz="2000" dirty="0"/>
                    </a:p>
                  </a:txBody>
                  <a:tcPr/>
                </a:tc>
                <a:tc>
                  <a:txBody>
                    <a:bodyPr/>
                    <a:lstStyle/>
                    <a:p>
                      <a:r>
                        <a:rPr lang="ru-RU" dirty="0" smtClean="0"/>
                        <a:t>243.541 	</a:t>
                      </a:r>
                      <a:endParaRPr lang="ru-RU" dirty="0"/>
                    </a:p>
                  </a:txBody>
                  <a:tcPr/>
                </a:tc>
                <a:tc>
                  <a:txBody>
                    <a:bodyPr/>
                    <a:lstStyle/>
                    <a:p>
                      <a:r>
                        <a:rPr lang="ru-RU" dirty="0" smtClean="0"/>
                        <a:t>89,46 	</a:t>
                      </a:r>
                      <a:endParaRPr lang="ru-RU" dirty="0"/>
                    </a:p>
                  </a:txBody>
                  <a:tcPr/>
                </a:tc>
              </a:tr>
              <a:tr h="490795">
                <a:tc>
                  <a:txBody>
                    <a:bodyPr/>
                    <a:lstStyle/>
                    <a:p>
                      <a:r>
                        <a:rPr lang="en-US" sz="2000" dirty="0" smtClean="0"/>
                        <a:t>Spandau</a:t>
                      </a:r>
                      <a:endParaRPr lang="ru-RU" sz="2000" dirty="0"/>
                    </a:p>
                  </a:txBody>
                  <a:tcPr/>
                </a:tc>
                <a:tc>
                  <a:txBody>
                    <a:bodyPr/>
                    <a:lstStyle/>
                    <a:p>
                      <a:r>
                        <a:rPr lang="ru-RU" dirty="0" smtClean="0"/>
                        <a:t>228.529</a:t>
                      </a:r>
                      <a:endParaRPr lang="ru-RU" dirty="0"/>
                    </a:p>
                  </a:txBody>
                  <a:tcPr/>
                </a:tc>
                <a:tc>
                  <a:txBody>
                    <a:bodyPr/>
                    <a:lstStyle/>
                    <a:p>
                      <a:r>
                        <a:rPr lang="ru-RU" dirty="0" smtClean="0"/>
                        <a:t>91,91</a:t>
                      </a:r>
                      <a:endParaRPr lang="ru-RU" dirty="0"/>
                    </a:p>
                  </a:txBody>
                  <a:tcPr/>
                </a:tc>
              </a:tr>
              <a:tr h="490795">
                <a:tc>
                  <a:txBody>
                    <a:bodyPr/>
                    <a:lstStyle/>
                    <a:p>
                      <a:r>
                        <a:rPr lang="en-US" sz="2000" dirty="0" err="1" smtClean="0"/>
                        <a:t>Steglitz-Zehlendorf</a:t>
                      </a:r>
                      <a:endParaRPr lang="ru-RU" sz="2000" dirty="0"/>
                    </a:p>
                  </a:txBody>
                  <a:tcPr/>
                </a:tc>
                <a:tc>
                  <a:txBody>
                    <a:bodyPr/>
                    <a:lstStyle/>
                    <a:p>
                      <a:r>
                        <a:rPr lang="ru-RU" dirty="0" smtClean="0"/>
                        <a:t>297.835</a:t>
                      </a:r>
                      <a:endParaRPr lang="ru-RU" dirty="0"/>
                    </a:p>
                  </a:txBody>
                  <a:tcPr/>
                </a:tc>
                <a:tc>
                  <a:txBody>
                    <a:bodyPr/>
                    <a:lstStyle/>
                    <a:p>
                      <a:r>
                        <a:rPr lang="ru-RU" dirty="0" smtClean="0"/>
                        <a:t>102,50 	</a:t>
                      </a:r>
                      <a:endParaRPr lang="ru-RU" dirty="0"/>
                    </a:p>
                  </a:txBody>
                  <a:tcPr/>
                </a:tc>
              </a:tr>
              <a:tr h="490795">
                <a:tc>
                  <a:txBody>
                    <a:bodyPr/>
                    <a:lstStyle/>
                    <a:p>
                      <a:r>
                        <a:rPr lang="en-US" sz="2000" dirty="0" err="1" smtClean="0"/>
                        <a:t>Tempelhof-Schöneberg</a:t>
                      </a:r>
                      <a:endParaRPr lang="ru-RU" sz="2000" dirty="0"/>
                    </a:p>
                  </a:txBody>
                  <a:tcPr/>
                </a:tc>
                <a:tc>
                  <a:txBody>
                    <a:bodyPr/>
                    <a:lstStyle/>
                    <a:p>
                      <a:r>
                        <a:rPr lang="ru-RU" dirty="0" smtClean="0"/>
                        <a:t>337.290 	</a:t>
                      </a:r>
                      <a:endParaRPr lang="ru-RU" dirty="0"/>
                    </a:p>
                  </a:txBody>
                  <a:tcPr/>
                </a:tc>
                <a:tc>
                  <a:txBody>
                    <a:bodyPr/>
                    <a:lstStyle/>
                    <a:p>
                      <a:r>
                        <a:rPr lang="ru-RU" dirty="0" smtClean="0"/>
                        <a:t>53,09 	</a:t>
                      </a:r>
                      <a:endParaRPr lang="ru-RU" dirty="0"/>
                    </a:p>
                  </a:txBody>
                  <a:tcPr/>
                </a:tc>
              </a:tr>
              <a:tr h="490795">
                <a:tc>
                  <a:txBody>
                    <a:bodyPr/>
                    <a:lstStyle/>
                    <a:p>
                      <a:r>
                        <a:rPr lang="en-US" sz="2000" dirty="0" err="1" smtClean="0"/>
                        <a:t>Treptow-Köpenick</a:t>
                      </a:r>
                      <a:endParaRPr lang="ru-RU" sz="2000" dirty="0"/>
                    </a:p>
                  </a:txBody>
                  <a:tcPr/>
                </a:tc>
                <a:tc>
                  <a:txBody>
                    <a:bodyPr/>
                    <a:lstStyle/>
                    <a:p>
                      <a:r>
                        <a:rPr lang="ru-RU" dirty="0" smtClean="0"/>
                        <a:t>244.547 	</a:t>
                      </a:r>
                      <a:endParaRPr lang="ru-RU" dirty="0"/>
                    </a:p>
                  </a:txBody>
                  <a:tcPr/>
                </a:tc>
                <a:tc>
                  <a:txBody>
                    <a:bodyPr/>
                    <a:lstStyle/>
                    <a:p>
                      <a:r>
                        <a:rPr lang="ru-RU" dirty="0" smtClean="0"/>
                        <a:t>168,42 	</a:t>
                      </a:r>
                      <a:endParaRPr lang="ru-RU" dirty="0"/>
                    </a:p>
                  </a:txBody>
                  <a:tcPr/>
                </a:tc>
              </a:tr>
            </a:tbl>
          </a:graphicData>
        </a:graphic>
      </p:graphicFrame>
    </p:spTree>
    <p:extLst>
      <p:ext uri="{BB962C8B-B14F-4D97-AF65-F5344CB8AC3E}">
        <p14:creationId xmlns:p14="http://schemas.microsoft.com/office/powerpoint/2010/main" val="8591419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half" idx="1"/>
          </p:nvPr>
        </p:nvSpPr>
        <p:spPr>
          <a:xfrm>
            <a:off x="107504" y="1484784"/>
            <a:ext cx="5184576" cy="5170934"/>
          </a:xfrm>
        </p:spPr>
        <p:txBody>
          <a:bodyPr>
            <a:normAutofit fontScale="85000" lnSpcReduction="10000"/>
          </a:bodyPr>
          <a:lstStyle/>
          <a:p>
            <a:pPr marL="45720" indent="0">
              <a:buNone/>
            </a:pPr>
            <a:r>
              <a:rPr lang="de-DE" dirty="0"/>
              <a:t>ist der vierte Verwaltungsbezirk von Berlin und gilt heute als eher bürgerlicher Wohnbezirk. Der Bereich um den Kurfürstendamm nimmt als „City-West“ neben dem Altbezirk Mitte Zentrumsfunktionen für ganz Berlin wahr. Weitere im Bezirk gelegene Institutionen sind unter anderem die Technische Universität Berlin, die Universität der Künste Berlin, die Deutsche Oper Berlin, das Bundesinstitut für Risikobewertung und das Berliner Olympiastadion.</a:t>
            </a:r>
          </a:p>
          <a:p>
            <a:pPr marL="45720" indent="0">
              <a:buNone/>
            </a:pPr>
            <a:endParaRPr lang="ru-RU" dirty="0"/>
          </a:p>
        </p:txBody>
      </p:sp>
      <p:sp>
        <p:nvSpPr>
          <p:cNvPr id="4" name="Заголовок 3"/>
          <p:cNvSpPr>
            <a:spLocks noGrp="1"/>
          </p:cNvSpPr>
          <p:nvPr>
            <p:ph type="title"/>
          </p:nvPr>
        </p:nvSpPr>
        <p:spPr>
          <a:xfrm>
            <a:off x="179512" y="188640"/>
            <a:ext cx="8381260" cy="1054394"/>
          </a:xfrm>
        </p:spPr>
        <p:txBody>
          <a:bodyPr/>
          <a:lstStyle/>
          <a:p>
            <a:r>
              <a:rPr lang="en-US" dirty="0" err="1"/>
              <a:t>Bezirk</a:t>
            </a:r>
            <a:r>
              <a:rPr lang="en-US" dirty="0"/>
              <a:t> </a:t>
            </a:r>
            <a:r>
              <a:rPr lang="en-US" dirty="0" err="1"/>
              <a:t>Charlottenburg-Wilmersdorf</a:t>
            </a:r>
            <a:endParaRPr lang="ru-RU"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1340768"/>
            <a:ext cx="3676650" cy="531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62105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116632"/>
            <a:ext cx="8381260" cy="864096"/>
          </a:xfrm>
        </p:spPr>
        <p:txBody>
          <a:bodyPr/>
          <a:lstStyle/>
          <a:p>
            <a:r>
              <a:rPr lang="en-US" dirty="0" err="1"/>
              <a:t>Bezirk</a:t>
            </a:r>
            <a:r>
              <a:rPr lang="en-US" dirty="0"/>
              <a:t> </a:t>
            </a:r>
            <a:r>
              <a:rPr lang="en-US" dirty="0" err="1"/>
              <a:t>Friedrichshain-Kreuzberg</a:t>
            </a:r>
            <a:endParaRPr lang="ru-RU"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980728"/>
            <a:ext cx="385762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037137" y="980728"/>
            <a:ext cx="4855343" cy="3416320"/>
          </a:xfrm>
          <a:prstGeom prst="rect">
            <a:avLst/>
          </a:prstGeom>
          <a:noFill/>
        </p:spPr>
        <p:txBody>
          <a:bodyPr wrap="square" rtlCol="0">
            <a:spAutoFit/>
          </a:bodyPr>
          <a:lstStyle/>
          <a:p>
            <a:endParaRPr lang="de-DE" dirty="0" smtClean="0"/>
          </a:p>
          <a:p>
            <a:endParaRPr lang="de-DE" dirty="0"/>
          </a:p>
          <a:p>
            <a:endParaRPr lang="de-DE" dirty="0" smtClean="0"/>
          </a:p>
          <a:p>
            <a:r>
              <a:rPr lang="de-DE" sz="2400" dirty="0" smtClean="0"/>
              <a:t>ist der zweite Verwaltungsbezirk von Berlin. Er entstand durch die Fusion der bisherigen Bezirke Friedrichshain (ehemals Ostteil der Stadt) und Kreuzberg (ehemals Westteil der Stadt).</a:t>
            </a:r>
          </a:p>
          <a:p>
            <a:endParaRPr lang="de-DE" dirty="0"/>
          </a:p>
        </p:txBody>
      </p:sp>
      <p:graphicFrame>
        <p:nvGraphicFramePr>
          <p:cNvPr id="5" name="Таблица 4"/>
          <p:cNvGraphicFramePr>
            <a:graphicFrameLocks noGrp="1"/>
          </p:cNvGraphicFramePr>
          <p:nvPr>
            <p:extLst>
              <p:ext uri="{D42A27DB-BD31-4B8C-83A1-F6EECF244321}">
                <p14:modId xmlns:p14="http://schemas.microsoft.com/office/powerpoint/2010/main" val="142737050"/>
              </p:ext>
            </p:extLst>
          </p:nvPr>
        </p:nvGraphicFramePr>
        <p:xfrm>
          <a:off x="4211960" y="4365104"/>
          <a:ext cx="4680520" cy="1656184"/>
        </p:xfrm>
        <a:graphic>
          <a:graphicData uri="http://schemas.openxmlformats.org/drawingml/2006/table">
            <a:tbl>
              <a:tblPr firstRow="1" bandRow="1">
                <a:tableStyleId>{5C22544A-7EE6-4342-B048-85BDC9FD1C3A}</a:tableStyleId>
              </a:tblPr>
              <a:tblGrid>
                <a:gridCol w="2340260"/>
                <a:gridCol w="2340260"/>
              </a:tblGrid>
              <a:tr h="828092">
                <a:tc>
                  <a:txBody>
                    <a:bodyPr/>
                    <a:lstStyle/>
                    <a:p>
                      <a:r>
                        <a:rPr lang="en-US" dirty="0" err="1" smtClean="0"/>
                        <a:t>Fläche</a:t>
                      </a:r>
                      <a:endParaRPr lang="ru-RU" dirty="0"/>
                    </a:p>
                  </a:txBody>
                  <a:tcPr/>
                </a:tc>
                <a:tc>
                  <a:txBody>
                    <a:bodyPr/>
                    <a:lstStyle/>
                    <a:p>
                      <a:r>
                        <a:rPr lang="en-US" dirty="0" smtClean="0"/>
                        <a:t>20,2 km²</a:t>
                      </a:r>
                      <a:endParaRPr lang="ru-RU" dirty="0"/>
                    </a:p>
                  </a:txBody>
                  <a:tcPr/>
                </a:tc>
              </a:tr>
              <a:tr h="828092">
                <a:tc>
                  <a:txBody>
                    <a:bodyPr/>
                    <a:lstStyle/>
                    <a:p>
                      <a:r>
                        <a:rPr lang="en-US" dirty="0" err="1" smtClean="0"/>
                        <a:t>Einwohner</a:t>
                      </a:r>
                      <a:endParaRPr lang="ru-RU" dirty="0"/>
                    </a:p>
                  </a:txBody>
                  <a:tcPr/>
                </a:tc>
                <a:tc>
                  <a:txBody>
                    <a:bodyPr/>
                    <a:lstStyle/>
                    <a:p>
                      <a:r>
                        <a:rPr lang="ru-RU" dirty="0" smtClean="0"/>
                        <a:t>273.751</a:t>
                      </a:r>
                      <a:endParaRPr lang="ru-RU" dirty="0"/>
                    </a:p>
                  </a:txBody>
                  <a:tcPr/>
                </a:tc>
              </a:tr>
            </a:tbl>
          </a:graphicData>
        </a:graphic>
      </p:graphicFrame>
    </p:spTree>
    <p:extLst>
      <p:ext uri="{BB962C8B-B14F-4D97-AF65-F5344CB8AC3E}">
        <p14:creationId xmlns:p14="http://schemas.microsoft.com/office/powerpoint/2010/main" val="27481643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0"/>
            <a:ext cx="6624736" cy="2123658"/>
          </a:xfrm>
          <a:prstGeom prst="rect">
            <a:avLst/>
          </a:prstGeom>
          <a:noFill/>
        </p:spPr>
        <p:txBody>
          <a:bodyPr wrap="square" rtlCol="0">
            <a:spAutoFit/>
          </a:bodyPr>
          <a:lstStyle/>
          <a:p>
            <a:r>
              <a:rPr lang="de-DE" sz="3600" dirty="0" smtClean="0">
                <a:solidFill>
                  <a:srgbClr val="FFFF00"/>
                </a:solidFill>
              </a:rPr>
              <a:t>Bezirk Lichtenberg</a:t>
            </a:r>
            <a:r>
              <a:rPr lang="de-DE" sz="2400" dirty="0" smtClean="0">
                <a:solidFill>
                  <a:schemeClr val="bg1"/>
                </a:solidFill>
              </a:rPr>
              <a:t/>
            </a:r>
            <a:br>
              <a:rPr lang="de-DE" sz="2400" dirty="0" smtClean="0">
                <a:solidFill>
                  <a:schemeClr val="bg1"/>
                </a:solidFill>
              </a:rPr>
            </a:br>
            <a:r>
              <a:rPr lang="de-DE" sz="2400" dirty="0" smtClean="0">
                <a:solidFill>
                  <a:schemeClr val="bg1"/>
                </a:solidFill>
              </a:rPr>
              <a:t/>
            </a:r>
            <a:br>
              <a:rPr lang="de-DE" sz="2400" dirty="0" smtClean="0">
                <a:solidFill>
                  <a:schemeClr val="bg1"/>
                </a:solidFill>
              </a:rPr>
            </a:br>
            <a:r>
              <a:rPr lang="de-DE" sz="2400" dirty="0" smtClean="0">
                <a:solidFill>
                  <a:schemeClr val="bg1"/>
                </a:solidFill>
              </a:rPr>
              <a:t/>
            </a:r>
            <a:br>
              <a:rPr lang="de-DE" sz="2400" dirty="0" smtClean="0">
                <a:solidFill>
                  <a:schemeClr val="bg1"/>
                </a:solidFill>
              </a:rPr>
            </a:br>
            <a:r>
              <a:rPr lang="de-DE" sz="2400" dirty="0" smtClean="0">
                <a:solidFill>
                  <a:schemeClr val="bg1"/>
                </a:solidFill>
              </a:rPr>
              <a:t/>
            </a:r>
            <a:br>
              <a:rPr lang="de-DE" sz="2400" dirty="0" smtClean="0">
                <a:solidFill>
                  <a:schemeClr val="bg1"/>
                </a:solidFill>
              </a:rPr>
            </a:br>
            <a:endParaRPr lang="ru-RU" sz="2400" dirty="0">
              <a:solidFill>
                <a:schemeClr val="bg1"/>
              </a:solidFill>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9358" y="116632"/>
            <a:ext cx="4426047" cy="6552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5712" y="835224"/>
            <a:ext cx="5164360" cy="6001643"/>
          </a:xfrm>
          <a:prstGeom prst="rect">
            <a:avLst/>
          </a:prstGeom>
          <a:noFill/>
        </p:spPr>
        <p:txBody>
          <a:bodyPr wrap="square" rtlCol="0">
            <a:spAutoFit/>
          </a:bodyPr>
          <a:lstStyle/>
          <a:p>
            <a:r>
              <a:rPr lang="de-DE" sz="2400" dirty="0" smtClean="0">
                <a:solidFill>
                  <a:schemeClr val="bg1"/>
                </a:solidFill>
              </a:rPr>
              <a:t>Lichtenberg ist der elfte</a:t>
            </a:r>
          </a:p>
          <a:p>
            <a:r>
              <a:rPr lang="de-DE" sz="2400" dirty="0" smtClean="0">
                <a:solidFill>
                  <a:schemeClr val="bg1"/>
                </a:solidFill>
              </a:rPr>
              <a:t> Verwaltungsbezirk </a:t>
            </a:r>
            <a:br>
              <a:rPr lang="de-DE" sz="2400" dirty="0" smtClean="0">
                <a:solidFill>
                  <a:schemeClr val="bg1"/>
                </a:solidFill>
              </a:rPr>
            </a:br>
            <a:r>
              <a:rPr lang="de-DE" sz="2400" dirty="0" smtClean="0">
                <a:solidFill>
                  <a:schemeClr val="bg1"/>
                </a:solidFill>
              </a:rPr>
              <a:t>von Berlin. Er entstand 2001 </a:t>
            </a:r>
          </a:p>
          <a:p>
            <a:r>
              <a:rPr lang="de-DE" sz="2400" dirty="0" smtClean="0">
                <a:solidFill>
                  <a:schemeClr val="bg1"/>
                </a:solidFill>
              </a:rPr>
              <a:t>durch die Fusion der bis dahin </a:t>
            </a:r>
          </a:p>
          <a:p>
            <a:r>
              <a:rPr lang="de-DE" sz="2400" dirty="0" smtClean="0">
                <a:solidFill>
                  <a:schemeClr val="bg1"/>
                </a:solidFill>
              </a:rPr>
              <a:t>eigenständigen Bezirke Lichtenberg</a:t>
            </a:r>
          </a:p>
          <a:p>
            <a:r>
              <a:rPr lang="de-DE" sz="2400" dirty="0" smtClean="0">
                <a:solidFill>
                  <a:schemeClr val="bg1"/>
                </a:solidFill>
              </a:rPr>
              <a:t> und Hohenschönhausen.</a:t>
            </a:r>
            <a:br>
              <a:rPr lang="de-DE" sz="2400" dirty="0" smtClean="0">
                <a:solidFill>
                  <a:schemeClr val="bg1"/>
                </a:solidFill>
              </a:rPr>
            </a:br>
            <a:r>
              <a:rPr lang="de-DE" sz="2400" dirty="0" smtClean="0">
                <a:solidFill>
                  <a:schemeClr val="bg1"/>
                </a:solidFill>
              </a:rPr>
              <a:t>Hohenschönhausen und Lichtenberg</a:t>
            </a:r>
          </a:p>
          <a:p>
            <a:r>
              <a:rPr lang="de-DE" sz="2400" dirty="0" smtClean="0">
                <a:solidFill>
                  <a:schemeClr val="bg1"/>
                </a:solidFill>
              </a:rPr>
              <a:t> waren zu DDR-Zeiten Stadtbezirke </a:t>
            </a:r>
          </a:p>
          <a:p>
            <a:r>
              <a:rPr lang="de-DE" sz="2400" dirty="0" smtClean="0">
                <a:solidFill>
                  <a:schemeClr val="bg1"/>
                </a:solidFill>
              </a:rPr>
              <a:t>in Ost-Berlin. Alle Ortsteile des heutigen</a:t>
            </a:r>
          </a:p>
          <a:p>
            <a:r>
              <a:rPr lang="de-DE" sz="2400" dirty="0" smtClean="0">
                <a:solidFill>
                  <a:schemeClr val="bg1"/>
                </a:solidFill>
              </a:rPr>
              <a:t> Bezirks gehörten seit der Gründung von </a:t>
            </a:r>
          </a:p>
          <a:p>
            <a:r>
              <a:rPr lang="de-DE" sz="2400" dirty="0" smtClean="0">
                <a:solidFill>
                  <a:schemeClr val="bg1"/>
                </a:solidFill>
              </a:rPr>
              <a:t>Groß-Berlin 1920 zum Berliner Stadtgebiet, </a:t>
            </a:r>
            <a:br>
              <a:rPr lang="de-DE" sz="2400" dirty="0" smtClean="0">
                <a:solidFill>
                  <a:schemeClr val="bg1"/>
                </a:solidFill>
              </a:rPr>
            </a:br>
            <a:r>
              <a:rPr lang="de-DE" sz="2400" dirty="0" smtClean="0">
                <a:solidFill>
                  <a:schemeClr val="bg1"/>
                </a:solidFill>
              </a:rPr>
              <a:t>darunter der namensgebende Ortsteil Lichtenberg.</a:t>
            </a:r>
            <a:endParaRPr lang="ru-RU" sz="2400" dirty="0">
              <a:solidFill>
                <a:schemeClr val="bg1"/>
              </a:solidFill>
            </a:endParaRPr>
          </a:p>
        </p:txBody>
      </p:sp>
    </p:spTree>
    <p:extLst>
      <p:ext uri="{BB962C8B-B14F-4D97-AF65-F5344CB8AC3E}">
        <p14:creationId xmlns:p14="http://schemas.microsoft.com/office/powerpoint/2010/main" val="35303226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260648"/>
            <a:ext cx="6624736" cy="5570756"/>
          </a:xfrm>
          <a:prstGeom prst="rect">
            <a:avLst/>
          </a:prstGeom>
          <a:noFill/>
        </p:spPr>
        <p:txBody>
          <a:bodyPr wrap="square" rtlCol="0">
            <a:spAutoFit/>
          </a:bodyPr>
          <a:lstStyle/>
          <a:p>
            <a:r>
              <a:rPr lang="en-US" sz="6000" dirty="0" smtClean="0"/>
              <a:t>Sport </a:t>
            </a:r>
          </a:p>
          <a:p>
            <a:endParaRPr lang="en-US" dirty="0" smtClean="0"/>
          </a:p>
          <a:p>
            <a:endParaRPr lang="en-US" dirty="0"/>
          </a:p>
          <a:p>
            <a:endParaRPr lang="en-US" dirty="0" smtClean="0"/>
          </a:p>
          <a:p>
            <a:r>
              <a:rPr lang="de-DE" sz="2800" dirty="0" smtClean="0">
                <a:solidFill>
                  <a:schemeClr val="bg1"/>
                </a:solidFill>
              </a:rPr>
              <a:t>Im Bezirk Lichtenberg  sind 93 Sportvereine </a:t>
            </a:r>
          </a:p>
          <a:p>
            <a:r>
              <a:rPr lang="de-DE" sz="2800" dirty="0" smtClean="0">
                <a:solidFill>
                  <a:schemeClr val="bg1"/>
                </a:solidFill>
              </a:rPr>
              <a:t>mit 112 Standorten ansässig,</a:t>
            </a:r>
          </a:p>
          <a:p>
            <a:r>
              <a:rPr lang="de-DE" sz="2800" dirty="0" smtClean="0">
                <a:solidFill>
                  <a:schemeClr val="bg1"/>
                </a:solidFill>
              </a:rPr>
              <a:t> das Angebot umfasst </a:t>
            </a:r>
          </a:p>
          <a:p>
            <a:r>
              <a:rPr lang="de-DE" sz="2800" dirty="0" smtClean="0">
                <a:solidFill>
                  <a:schemeClr val="bg1"/>
                </a:solidFill>
              </a:rPr>
              <a:t>66 Sportarten. </a:t>
            </a:r>
          </a:p>
          <a:p>
            <a:r>
              <a:rPr lang="de-DE" sz="2800" dirty="0" smtClean="0">
                <a:solidFill>
                  <a:schemeClr val="bg1"/>
                </a:solidFill>
              </a:rPr>
              <a:t>Insgesamt sind etwa </a:t>
            </a:r>
          </a:p>
          <a:p>
            <a:r>
              <a:rPr lang="de-DE" sz="2800" dirty="0" smtClean="0">
                <a:solidFill>
                  <a:schemeClr val="bg1"/>
                </a:solidFill>
              </a:rPr>
              <a:t>23.000 Vereinsmitglieder</a:t>
            </a:r>
          </a:p>
          <a:p>
            <a:r>
              <a:rPr lang="de-DE" sz="2800" dirty="0" smtClean="0">
                <a:solidFill>
                  <a:schemeClr val="bg1"/>
                </a:solidFill>
              </a:rPr>
              <a:t> in Lichtenberg registriert.</a:t>
            </a:r>
          </a:p>
          <a:p>
            <a:endParaRPr lang="ru-RU"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3108" y="116631"/>
            <a:ext cx="3920892" cy="3888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84489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836712"/>
            <a:ext cx="8784976" cy="5832648"/>
          </a:xfrm>
        </p:spPr>
        <p:txBody>
          <a:bodyPr>
            <a:normAutofit fontScale="55000" lnSpcReduction="20000"/>
          </a:bodyPr>
          <a:lstStyle/>
          <a:p>
            <a:pPr marL="45720" indent="0">
              <a:buNone/>
            </a:pPr>
            <a:endParaRPr lang="de-DE" dirty="0" smtClean="0">
              <a:solidFill>
                <a:srgbClr val="FFFF00"/>
              </a:solidFill>
            </a:endParaRPr>
          </a:p>
          <a:p>
            <a:pPr marL="45720" indent="0">
              <a:buNone/>
            </a:pPr>
            <a:r>
              <a:rPr lang="de-DE" sz="4500" dirty="0" smtClean="0">
                <a:solidFill>
                  <a:srgbClr val="FFFF00"/>
                </a:solidFill>
              </a:rPr>
              <a:t>       Sport </a:t>
            </a:r>
            <a:endParaRPr lang="de-DE" sz="4500" dirty="0">
              <a:solidFill>
                <a:srgbClr val="FFFF00"/>
              </a:solidFill>
            </a:endParaRPr>
          </a:p>
          <a:p>
            <a:pPr marL="45720" indent="0">
              <a:buNone/>
            </a:pPr>
            <a:endParaRPr lang="de-DE" sz="3800" dirty="0">
              <a:solidFill>
                <a:srgbClr val="FFFF00"/>
              </a:solidFill>
            </a:endParaRPr>
          </a:p>
          <a:p>
            <a:pPr marL="45720" indent="0">
              <a:buNone/>
            </a:pPr>
            <a:r>
              <a:rPr lang="de-DE" sz="3800" dirty="0">
                <a:solidFill>
                  <a:schemeClr val="tx1"/>
                </a:solidFill>
              </a:rPr>
              <a:t>In Marzahn-Hellersdorf existiert eine große Zahl von Sportvereinen und </a:t>
            </a:r>
          </a:p>
          <a:p>
            <a:pPr marL="45720" indent="0">
              <a:buNone/>
            </a:pPr>
            <a:r>
              <a:rPr lang="de-DE" sz="3800" dirty="0">
                <a:solidFill>
                  <a:schemeClr val="tx1"/>
                </a:solidFill>
              </a:rPr>
              <a:t>Sportanlagen. Überregionale Bedeutung besitzt dabei der Athletik-Club Berlin (verschiedene deutsche und Berliner Meister im Bereich Leichtathletik).</a:t>
            </a:r>
          </a:p>
          <a:p>
            <a:pPr marL="45720" indent="0">
              <a:buNone/>
            </a:pPr>
            <a:endParaRPr lang="de-DE" sz="3800" b="1" dirty="0" smtClean="0">
              <a:solidFill>
                <a:srgbClr val="FFFF00"/>
              </a:solidFill>
            </a:endParaRPr>
          </a:p>
          <a:p>
            <a:pPr marL="45720" indent="0">
              <a:buNone/>
            </a:pPr>
            <a:r>
              <a:rPr lang="de-DE" sz="3800" b="1" dirty="0" smtClean="0">
                <a:solidFill>
                  <a:srgbClr val="FFFF00"/>
                </a:solidFill>
              </a:rPr>
              <a:t>        Kultur</a:t>
            </a:r>
            <a:endParaRPr lang="de-DE" sz="3800" b="1" dirty="0">
              <a:solidFill>
                <a:srgbClr val="FFFF00"/>
              </a:solidFill>
            </a:endParaRPr>
          </a:p>
          <a:p>
            <a:pPr marL="45720" indent="0">
              <a:buNone/>
            </a:pPr>
            <a:r>
              <a:rPr lang="de-DE" sz="3800" dirty="0">
                <a:solidFill>
                  <a:schemeClr val="tx1"/>
                </a:solidFill>
              </a:rPr>
              <a:t>Anfang 2005 wurde im Bezirk das Jugendsinfonieorchester Marzahn-Hellersdorf gegründet, in dem Schüler aus der Musikschule Marzahn-Hellersdorf und Schüler aus anderen Musikschulen unter dem Dirigenten Jobst Liebrecht spielen.</a:t>
            </a:r>
          </a:p>
          <a:p>
            <a:pPr marL="45720" indent="0">
              <a:buNone/>
            </a:pPr>
            <a:endParaRPr lang="de-DE" sz="3800" dirty="0">
              <a:solidFill>
                <a:schemeClr val="tx1"/>
              </a:solidFill>
            </a:endParaRPr>
          </a:p>
          <a:p>
            <a:pPr marL="45720" indent="0">
              <a:buNone/>
            </a:pPr>
            <a:r>
              <a:rPr lang="de-DE" sz="3800" dirty="0">
                <a:solidFill>
                  <a:schemeClr val="tx1"/>
                </a:solidFill>
              </a:rPr>
              <a:t>Es gibt mehrere Museen, wie das von Charlotte von Mahlsdorf aufgebaute Gründerzeitmuseum mit Europas größter zusammenhängender Sammlung von Gegenständen der Gründerzeit in Mahlsdorf.</a:t>
            </a:r>
          </a:p>
          <a:p>
            <a:pPr marL="45720" indent="0">
              <a:buNone/>
            </a:pPr>
            <a:endParaRPr lang="de-DE" sz="3800" dirty="0" smtClean="0">
              <a:solidFill>
                <a:schemeClr val="tx1"/>
              </a:solidFill>
            </a:endParaRPr>
          </a:p>
          <a:p>
            <a:pPr marL="45720" indent="0">
              <a:buNone/>
            </a:pPr>
            <a:endParaRPr lang="de-DE" sz="3300" dirty="0">
              <a:solidFill>
                <a:srgbClr val="FFFF00"/>
              </a:solidFill>
            </a:endParaRPr>
          </a:p>
          <a:p>
            <a:pPr marL="45720" indent="0">
              <a:buNone/>
            </a:pPr>
            <a:endParaRPr lang="de-DE" sz="3300" dirty="0" smtClean="0">
              <a:solidFill>
                <a:srgbClr val="FFFF00"/>
              </a:solidFill>
            </a:endParaRPr>
          </a:p>
        </p:txBody>
      </p:sp>
      <p:sp>
        <p:nvSpPr>
          <p:cNvPr id="3" name="Заголовок 2"/>
          <p:cNvSpPr>
            <a:spLocks noGrp="1"/>
          </p:cNvSpPr>
          <p:nvPr>
            <p:ph type="title"/>
          </p:nvPr>
        </p:nvSpPr>
        <p:spPr>
          <a:xfrm>
            <a:off x="179512" y="116633"/>
            <a:ext cx="8582748" cy="864096"/>
          </a:xfrm>
        </p:spPr>
        <p:txBody>
          <a:bodyPr/>
          <a:lstStyle/>
          <a:p>
            <a:r>
              <a:rPr lang="en-US" dirty="0" err="1"/>
              <a:t>Bezirk</a:t>
            </a:r>
            <a:r>
              <a:rPr lang="en-US" dirty="0"/>
              <a:t> </a:t>
            </a:r>
            <a:r>
              <a:rPr lang="en-US" dirty="0" err="1"/>
              <a:t>Marzahn-Hellersdorf</a:t>
            </a:r>
            <a:endParaRPr lang="ru-RU" dirty="0"/>
          </a:p>
        </p:txBody>
      </p:sp>
    </p:spTree>
    <p:extLst>
      <p:ext uri="{BB962C8B-B14F-4D97-AF65-F5344CB8AC3E}">
        <p14:creationId xmlns:p14="http://schemas.microsoft.com/office/powerpoint/2010/main" val="21858296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0219" y="980728"/>
            <a:ext cx="3811554" cy="563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79512" y="188640"/>
            <a:ext cx="8712968" cy="584775"/>
          </a:xfrm>
          <a:prstGeom prst="rect">
            <a:avLst/>
          </a:prstGeom>
          <a:noFill/>
        </p:spPr>
        <p:txBody>
          <a:bodyPr wrap="square" rtlCol="0">
            <a:spAutoFit/>
          </a:bodyPr>
          <a:lstStyle/>
          <a:p>
            <a:pPr algn="ctr"/>
            <a:r>
              <a:rPr lang="en-US" sz="3200" dirty="0" err="1" smtClean="0">
                <a:solidFill>
                  <a:srgbClr val="7030A0"/>
                </a:solidFill>
              </a:rPr>
              <a:t>Bezirk</a:t>
            </a:r>
            <a:r>
              <a:rPr lang="en-US" sz="3200" dirty="0" smtClean="0">
                <a:solidFill>
                  <a:srgbClr val="7030A0"/>
                </a:solidFill>
              </a:rPr>
              <a:t> </a:t>
            </a:r>
            <a:r>
              <a:rPr lang="en-US" sz="3200" dirty="0" err="1" smtClean="0">
                <a:solidFill>
                  <a:srgbClr val="7030A0"/>
                </a:solidFill>
              </a:rPr>
              <a:t>Marzahn-Hellersdorf</a:t>
            </a:r>
            <a:endParaRPr lang="ru-RU" sz="3200" dirty="0">
              <a:solidFill>
                <a:srgbClr val="7030A0"/>
              </a:solidFill>
            </a:endParaRPr>
          </a:p>
        </p:txBody>
      </p:sp>
    </p:spTree>
    <p:extLst>
      <p:ext uri="{BB962C8B-B14F-4D97-AF65-F5344CB8AC3E}">
        <p14:creationId xmlns:p14="http://schemas.microsoft.com/office/powerpoint/2010/main" val="25911036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116632"/>
            <a:ext cx="6696744" cy="1231106"/>
          </a:xfrm>
          <a:prstGeom prst="rect">
            <a:avLst/>
          </a:prstGeom>
          <a:noFill/>
        </p:spPr>
        <p:txBody>
          <a:bodyPr wrap="square" rtlCol="0">
            <a:spAutoFit/>
          </a:bodyPr>
          <a:lstStyle/>
          <a:p>
            <a:pPr algn="ctr"/>
            <a:r>
              <a:rPr lang="de-DE" sz="2800" dirty="0" smtClean="0"/>
              <a:t>Chinesischer Garten im Erholungspark Marzahn</a:t>
            </a:r>
          </a:p>
          <a:p>
            <a:endParaRPr lang="ru-RU"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932" y="1268760"/>
            <a:ext cx="8752556"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39979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6632"/>
            <a:ext cx="4176464" cy="6124754"/>
          </a:xfrm>
          <a:prstGeom prst="rect">
            <a:avLst/>
          </a:prstGeom>
        </p:spPr>
        <p:txBody>
          <a:bodyPr wrap="square">
            <a:spAutoFit/>
          </a:bodyPr>
          <a:lstStyle/>
          <a:p>
            <a:r>
              <a:rPr lang="de-DE" sz="3200" dirty="0" smtClean="0">
                <a:solidFill>
                  <a:srgbClr val="7030A0"/>
                </a:solidFill>
              </a:rPr>
              <a:t>Mitte</a:t>
            </a:r>
          </a:p>
          <a:p>
            <a:r>
              <a:rPr lang="de-DE" sz="2400" dirty="0" smtClean="0"/>
              <a:t> </a:t>
            </a:r>
          </a:p>
          <a:p>
            <a:r>
              <a:rPr lang="de-DE" sz="2400" dirty="0" smtClean="0"/>
              <a:t>ist der erste Verwaltungsbezirk von Berlin. Es ist der zentrale Bezirk der Bundeshauptstadt und beherbergt die meisten Verfassungsorgane der Bundesrepublik.</a:t>
            </a:r>
          </a:p>
          <a:p>
            <a:r>
              <a:rPr lang="de-DE" sz="2400" dirty="0" smtClean="0"/>
              <a:t>In Mitte befinden sich das Reichstagsgebäude und fast alle weiteren in Berlin gelegenen Gebäude von Bundestag, Bundesrat und Bundesregierung sowie die meisten Botschaften. Andere</a:t>
            </a:r>
            <a:endParaRPr lang="de-DE" sz="2400"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8800" y="116632"/>
            <a:ext cx="4433689" cy="6557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70741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51520" y="188641"/>
            <a:ext cx="8568952" cy="1296144"/>
          </a:xfrm>
        </p:spPr>
        <p:txBody>
          <a:bodyPr/>
          <a:lstStyle/>
          <a:p>
            <a:r>
              <a:rPr lang="en-US"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Berlin </a:t>
            </a:r>
            <a:r>
              <a:rPr lang="de-DE"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ist Bundeshauptstadt und Regierungssitz der Bundesrepublik Deutschland.</a:t>
            </a:r>
            <a:endParaRPr lang="ru-RU"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aphicFrame>
        <p:nvGraphicFramePr>
          <p:cNvPr id="4" name="Таблица 3"/>
          <p:cNvGraphicFramePr>
            <a:graphicFrameLocks noGrp="1"/>
          </p:cNvGraphicFramePr>
          <p:nvPr>
            <p:extLst>
              <p:ext uri="{D42A27DB-BD31-4B8C-83A1-F6EECF244321}">
                <p14:modId xmlns:p14="http://schemas.microsoft.com/office/powerpoint/2010/main" val="3956001500"/>
              </p:ext>
            </p:extLst>
          </p:nvPr>
        </p:nvGraphicFramePr>
        <p:xfrm>
          <a:off x="179512" y="1412776"/>
          <a:ext cx="8712968" cy="1280160"/>
        </p:xfrm>
        <a:graphic>
          <a:graphicData uri="http://schemas.openxmlformats.org/drawingml/2006/table">
            <a:tbl>
              <a:tblPr firstRow="1" bandRow="1">
                <a:tableStyleId>{284E427A-3D55-4303-BF80-6455036E1DE7}</a:tableStyleId>
              </a:tblPr>
              <a:tblGrid>
                <a:gridCol w="4356484"/>
                <a:gridCol w="4356484"/>
              </a:tblGrid>
              <a:tr h="612068">
                <a:tc>
                  <a:txBody>
                    <a:bodyPr/>
                    <a:lstStyle/>
                    <a:p>
                      <a:r>
                        <a:rPr lang="en-US" sz="3600" dirty="0" err="1" smtClean="0">
                          <a:solidFill>
                            <a:srgbClr val="C00000"/>
                          </a:solidFill>
                        </a:rPr>
                        <a:t>Fläche</a:t>
                      </a:r>
                      <a:r>
                        <a:rPr lang="en-US" sz="3600" dirty="0" smtClean="0">
                          <a:solidFill>
                            <a:srgbClr val="C00000"/>
                          </a:solidFill>
                        </a:rPr>
                        <a:t>:</a:t>
                      </a:r>
                      <a:endParaRPr lang="ru-RU" sz="3600" dirty="0">
                        <a:solidFill>
                          <a:srgbClr val="C00000"/>
                        </a:solidFill>
                      </a:endParaRPr>
                    </a:p>
                  </a:txBody>
                  <a:tcPr/>
                </a:tc>
                <a:tc>
                  <a:txBody>
                    <a:bodyPr/>
                    <a:lstStyle/>
                    <a:p>
                      <a:r>
                        <a:rPr lang="en-US" sz="3600" dirty="0" smtClean="0">
                          <a:solidFill>
                            <a:srgbClr val="C00000"/>
                          </a:solidFill>
                        </a:rPr>
                        <a:t>891,85 km²</a:t>
                      </a:r>
                      <a:endParaRPr lang="ru-RU" sz="3600" dirty="0">
                        <a:solidFill>
                          <a:srgbClr val="C00000"/>
                        </a:solidFill>
                      </a:endParaRPr>
                    </a:p>
                  </a:txBody>
                  <a:tcPr/>
                </a:tc>
              </a:tr>
              <a:tr h="612068">
                <a:tc>
                  <a:txBody>
                    <a:bodyPr/>
                    <a:lstStyle/>
                    <a:p>
                      <a:r>
                        <a:rPr lang="en-US" sz="3600" dirty="0" err="1" smtClean="0">
                          <a:solidFill>
                            <a:schemeClr val="accent5"/>
                          </a:solidFill>
                        </a:rPr>
                        <a:t>Einwohner</a:t>
                      </a:r>
                      <a:r>
                        <a:rPr lang="en-US" sz="3600" dirty="0" smtClean="0">
                          <a:solidFill>
                            <a:schemeClr val="accent5"/>
                          </a:solidFill>
                        </a:rPr>
                        <a:t>:</a:t>
                      </a:r>
                      <a:endParaRPr lang="ru-RU" sz="3600" dirty="0">
                        <a:solidFill>
                          <a:schemeClr val="accent5"/>
                        </a:solidFill>
                      </a:endParaRPr>
                    </a:p>
                  </a:txBody>
                  <a:tcPr/>
                </a:tc>
                <a:tc>
                  <a:txBody>
                    <a:bodyPr/>
                    <a:lstStyle/>
                    <a:p>
                      <a:r>
                        <a:rPr lang="ru-RU" sz="3600" dirty="0" smtClean="0">
                          <a:solidFill>
                            <a:schemeClr val="accent5"/>
                          </a:solidFill>
                        </a:rPr>
                        <a:t>3.496.082</a:t>
                      </a:r>
                      <a:endParaRPr lang="ru-RU" sz="3600" dirty="0">
                        <a:solidFill>
                          <a:schemeClr val="accent5"/>
                        </a:solidFill>
                      </a:endParaRPr>
                    </a:p>
                  </a:txBody>
                  <a:tcPr/>
                </a:tc>
              </a:tr>
            </a:tbl>
          </a:graphicData>
        </a:graphic>
      </p:graphicFrame>
      <p:sp>
        <p:nvSpPr>
          <p:cNvPr id="5" name="Прямоугольник 4"/>
          <p:cNvSpPr/>
          <p:nvPr/>
        </p:nvSpPr>
        <p:spPr>
          <a:xfrm>
            <a:off x="179512" y="2708920"/>
            <a:ext cx="8856984" cy="4093428"/>
          </a:xfrm>
          <a:prstGeom prst="rect">
            <a:avLst/>
          </a:prstGeom>
        </p:spPr>
        <p:txBody>
          <a:bodyPr wrap="square">
            <a:spAutoFit/>
          </a:bodyPr>
          <a:lstStyle/>
          <a:p>
            <a:r>
              <a:rPr lang="de-DE" sz="2000" dirty="0" smtClean="0"/>
              <a:t>Als Stadtstaat ist Berlin ein Land und bildet das Zentrum der Metropolregion Berlin/Brandenburg.</a:t>
            </a:r>
          </a:p>
          <a:p>
            <a:r>
              <a:rPr lang="de-DE" sz="2000" dirty="0" smtClean="0"/>
              <a:t>Berlin ist mit 3,45 Millionen Einwohnern die bevölkerungsreichste und mit rund 892 km² die flächengrößte Stadt Deutschlands, sowie nach Einwohnern die zweitgrößte Stadt der Europäischen Union. Berlin ist in zwölf Bezirke unterteilt. Im Stadtgebiet befinden sich die Flüsse Spree und Havel, mehrere kleinere Fließgewässer sowie zahlreiche Seen.</a:t>
            </a:r>
          </a:p>
          <a:p>
            <a:r>
              <a:rPr lang="de-DE" sz="2000" dirty="0" smtClean="0"/>
              <a:t>Die Metropole Berlin gilt als Weltstadt der Kultur, Politik, Medien und Wissenschaften.</a:t>
            </a:r>
          </a:p>
          <a:p>
            <a:r>
              <a:rPr lang="de-DE" sz="2000" dirty="0" smtClean="0"/>
              <a:t> Institutionen wie die Universitäten, Forschungseinrichtungen und Museen genießen internationalen Ruf. In der Stadt leben und arbeiten Kunstschaffende, Diplomaten und Einwanderer aus aller Welt. Berlins Geschichte, Nachtleben, Architektur und vielfältige Lebensbedingungen sind weltbekannt.</a:t>
            </a:r>
            <a:endParaRPr lang="ru-RU" sz="2000" dirty="0"/>
          </a:p>
        </p:txBody>
      </p:sp>
    </p:spTree>
    <p:extLst>
      <p:ext uri="{BB962C8B-B14F-4D97-AF65-F5344CB8AC3E}">
        <p14:creationId xmlns:p14="http://schemas.microsoft.com/office/powerpoint/2010/main" val="6615154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95536" y="116632"/>
            <a:ext cx="8381260" cy="1054394"/>
          </a:xfrm>
        </p:spPr>
        <p:txBody>
          <a:bodyPr/>
          <a:lstStyle/>
          <a:p>
            <a:r>
              <a:rPr lang="en-US" dirty="0" err="1"/>
              <a:t>Bezirk</a:t>
            </a:r>
            <a:r>
              <a:rPr lang="en-US" dirty="0"/>
              <a:t> </a:t>
            </a:r>
            <a:r>
              <a:rPr lang="en-US" dirty="0" err="1"/>
              <a:t>Mitte</a:t>
            </a:r>
            <a:endParaRPr lang="ru-RU" dirty="0"/>
          </a:p>
        </p:txBody>
      </p:sp>
      <p:pic>
        <p:nvPicPr>
          <p:cNvPr id="286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980728"/>
            <a:ext cx="8856984" cy="5724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70150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1"/>
          </p:nvPr>
        </p:nvSpPr>
        <p:spPr>
          <a:xfrm>
            <a:off x="179512" y="1628800"/>
            <a:ext cx="4320480" cy="5040560"/>
          </a:xfrm>
        </p:spPr>
        <p:txBody>
          <a:bodyPr>
            <a:normAutofit fontScale="85000" lnSpcReduction="20000"/>
          </a:bodyPr>
          <a:lstStyle/>
          <a:p>
            <a:pPr marL="45720" indent="0">
              <a:buNone/>
            </a:pPr>
            <a:endParaRPr lang="de-DE" dirty="0" smtClean="0"/>
          </a:p>
          <a:p>
            <a:pPr marL="45720" indent="0">
              <a:buNone/>
            </a:pPr>
            <a:r>
              <a:rPr lang="de-DE" dirty="0" smtClean="0"/>
              <a:t>In </a:t>
            </a:r>
            <a:r>
              <a:rPr lang="de-DE" dirty="0"/>
              <a:t>Mitte befinden </a:t>
            </a:r>
            <a:r>
              <a:rPr lang="de-DE" dirty="0" smtClean="0"/>
              <a:t>sich </a:t>
            </a:r>
          </a:p>
          <a:p>
            <a:pPr marL="45720" indent="0">
              <a:buNone/>
            </a:pPr>
            <a:r>
              <a:rPr lang="de-DE" dirty="0" smtClean="0"/>
              <a:t>das </a:t>
            </a:r>
            <a:r>
              <a:rPr lang="de-DE" dirty="0"/>
              <a:t>Reichstagsgebäude und fast alle weiteren in Berlin gelegenen Gebäude </a:t>
            </a:r>
            <a:endParaRPr lang="de-DE" dirty="0" smtClean="0"/>
          </a:p>
          <a:p>
            <a:pPr marL="45720" indent="0">
              <a:buNone/>
            </a:pPr>
            <a:r>
              <a:rPr lang="de-DE" dirty="0" smtClean="0"/>
              <a:t>von </a:t>
            </a:r>
            <a:r>
              <a:rPr lang="de-DE" dirty="0"/>
              <a:t>Bundestag</a:t>
            </a:r>
            <a:r>
              <a:rPr lang="de-DE" dirty="0" smtClean="0"/>
              <a:t>,</a:t>
            </a:r>
          </a:p>
          <a:p>
            <a:pPr marL="45720" indent="0">
              <a:buNone/>
            </a:pPr>
            <a:r>
              <a:rPr lang="de-DE" dirty="0" smtClean="0"/>
              <a:t>Bundesrat </a:t>
            </a:r>
            <a:r>
              <a:rPr lang="de-DE" dirty="0"/>
              <a:t>und </a:t>
            </a:r>
            <a:r>
              <a:rPr lang="de-DE" dirty="0" smtClean="0"/>
              <a:t>Bundesregierung</a:t>
            </a:r>
          </a:p>
          <a:p>
            <a:pPr marL="45720" indent="0">
              <a:buNone/>
            </a:pPr>
            <a:endParaRPr lang="de-DE" dirty="0"/>
          </a:p>
          <a:p>
            <a:pPr marL="45720" indent="0">
              <a:buNone/>
            </a:pPr>
            <a:r>
              <a:rPr lang="de-DE" dirty="0" smtClean="0"/>
              <a:t> </a:t>
            </a:r>
            <a:r>
              <a:rPr lang="de-DE" dirty="0"/>
              <a:t>sowie die meisten Botschaften. </a:t>
            </a:r>
            <a:r>
              <a:rPr lang="de-DE" dirty="0" smtClean="0"/>
              <a:t>Andere</a:t>
            </a:r>
            <a:endParaRPr lang="ru-RU" dirty="0"/>
          </a:p>
        </p:txBody>
      </p:sp>
      <p:sp>
        <p:nvSpPr>
          <p:cNvPr id="6" name="Объект 5"/>
          <p:cNvSpPr>
            <a:spLocks noGrp="1"/>
          </p:cNvSpPr>
          <p:nvPr>
            <p:ph sz="half" idx="2"/>
          </p:nvPr>
        </p:nvSpPr>
        <p:spPr>
          <a:xfrm>
            <a:off x="4648200" y="1719072"/>
            <a:ext cx="4316288" cy="4950288"/>
          </a:xfrm>
        </p:spPr>
        <p:txBody>
          <a:bodyPr>
            <a:normAutofit fontScale="85000" lnSpcReduction="20000"/>
          </a:bodyPr>
          <a:lstStyle/>
          <a:p>
            <a:r>
              <a:rPr lang="en-US" dirty="0"/>
              <a:t> </a:t>
            </a:r>
            <a:r>
              <a:rPr lang="en-US" dirty="0" err="1"/>
              <a:t>Alexanderplatz</a:t>
            </a:r>
            <a:endParaRPr lang="en-US" dirty="0"/>
          </a:p>
          <a:p>
            <a:r>
              <a:rPr lang="en-US" dirty="0"/>
              <a:t>    </a:t>
            </a:r>
            <a:r>
              <a:rPr lang="en-US" dirty="0" err="1"/>
              <a:t>Amtsgericht</a:t>
            </a:r>
            <a:r>
              <a:rPr lang="en-US" dirty="0"/>
              <a:t> Wedding</a:t>
            </a:r>
          </a:p>
          <a:p>
            <a:r>
              <a:rPr lang="en-US" dirty="0"/>
              <a:t>    Berliner </a:t>
            </a:r>
            <a:r>
              <a:rPr lang="en-US" dirty="0" err="1"/>
              <a:t>Fernsehturm</a:t>
            </a:r>
            <a:endParaRPr lang="en-US" dirty="0"/>
          </a:p>
          <a:p>
            <a:r>
              <a:rPr lang="en-US" dirty="0"/>
              <a:t>    </a:t>
            </a:r>
            <a:r>
              <a:rPr lang="en-US" dirty="0" err="1"/>
              <a:t>Brandenburger</a:t>
            </a:r>
            <a:r>
              <a:rPr lang="en-US" dirty="0"/>
              <a:t> Tor</a:t>
            </a:r>
          </a:p>
          <a:p>
            <a:r>
              <a:rPr lang="en-US" dirty="0"/>
              <a:t>    </a:t>
            </a:r>
            <a:r>
              <a:rPr lang="en-US" dirty="0" err="1"/>
              <a:t>Dorotheenstädtischer</a:t>
            </a:r>
            <a:r>
              <a:rPr lang="en-US" dirty="0"/>
              <a:t> </a:t>
            </a:r>
            <a:r>
              <a:rPr lang="en-US" dirty="0" err="1"/>
              <a:t>Friedhof</a:t>
            </a:r>
            <a:endParaRPr lang="en-US" dirty="0"/>
          </a:p>
          <a:p>
            <a:r>
              <a:rPr lang="en-US" dirty="0"/>
              <a:t>    </a:t>
            </a:r>
            <a:r>
              <a:rPr lang="en-US" dirty="0" err="1"/>
              <a:t>Gendarmenmarkt</a:t>
            </a:r>
            <a:endParaRPr lang="en-US" dirty="0"/>
          </a:p>
          <a:p>
            <a:r>
              <a:rPr lang="en-US" dirty="0"/>
              <a:t>    </a:t>
            </a:r>
            <a:r>
              <a:rPr lang="en-US" dirty="0" err="1"/>
              <a:t>Hanfmuseum</a:t>
            </a:r>
            <a:endParaRPr lang="en-US" dirty="0"/>
          </a:p>
          <a:p>
            <a:r>
              <a:rPr lang="en-US" dirty="0"/>
              <a:t>    </a:t>
            </a:r>
            <a:r>
              <a:rPr lang="en-US" dirty="0" err="1"/>
              <a:t>Neue</a:t>
            </a:r>
            <a:r>
              <a:rPr lang="en-US" dirty="0"/>
              <a:t> </a:t>
            </a:r>
            <a:r>
              <a:rPr lang="en-US" dirty="0" err="1"/>
              <a:t>Synagoge</a:t>
            </a:r>
            <a:endParaRPr lang="en-US" dirty="0"/>
          </a:p>
          <a:p>
            <a:r>
              <a:rPr lang="en-US" dirty="0"/>
              <a:t>    </a:t>
            </a:r>
            <a:r>
              <a:rPr lang="en-US" dirty="0" err="1"/>
              <a:t>Nikolaiviertel</a:t>
            </a:r>
            <a:endParaRPr lang="en-US" dirty="0"/>
          </a:p>
          <a:p>
            <a:r>
              <a:rPr lang="en-US" dirty="0"/>
              <a:t>    </a:t>
            </a:r>
            <a:r>
              <a:rPr lang="en-US" dirty="0" err="1"/>
              <a:t>Museumsinsel</a:t>
            </a:r>
            <a:endParaRPr lang="en-US" dirty="0"/>
          </a:p>
          <a:p>
            <a:r>
              <a:rPr lang="en-US" dirty="0"/>
              <a:t>    </a:t>
            </a:r>
            <a:r>
              <a:rPr lang="en-US" dirty="0" err="1"/>
              <a:t>Potsdamer</a:t>
            </a:r>
            <a:r>
              <a:rPr lang="en-US" dirty="0"/>
              <a:t> </a:t>
            </a:r>
            <a:r>
              <a:rPr lang="en-US" dirty="0" err="1"/>
              <a:t>Platz</a:t>
            </a:r>
            <a:endParaRPr lang="en-US" dirty="0"/>
          </a:p>
          <a:p>
            <a:r>
              <a:rPr lang="en-US" dirty="0"/>
              <a:t>    </a:t>
            </a:r>
            <a:r>
              <a:rPr lang="en-US" dirty="0" err="1"/>
              <a:t>Unter</a:t>
            </a:r>
            <a:r>
              <a:rPr lang="en-US" dirty="0"/>
              <a:t> den Linden</a:t>
            </a:r>
            <a:endParaRPr lang="ru-RU" dirty="0"/>
          </a:p>
        </p:txBody>
      </p:sp>
      <p:sp>
        <p:nvSpPr>
          <p:cNvPr id="4" name="Заголовок 3"/>
          <p:cNvSpPr>
            <a:spLocks noGrp="1"/>
          </p:cNvSpPr>
          <p:nvPr>
            <p:ph type="title"/>
          </p:nvPr>
        </p:nvSpPr>
        <p:spPr/>
        <p:txBody>
          <a:bodyPr/>
          <a:lstStyle/>
          <a:p>
            <a:r>
              <a:rPr lang="en-US" sz="4400" dirty="0" err="1"/>
              <a:t>Sehenswürdigkeiten</a:t>
            </a:r>
            <a:endParaRPr lang="ru-RU" sz="4400" dirty="0"/>
          </a:p>
        </p:txBody>
      </p:sp>
    </p:spTree>
    <p:extLst>
      <p:ext uri="{BB962C8B-B14F-4D97-AF65-F5344CB8AC3E}">
        <p14:creationId xmlns:p14="http://schemas.microsoft.com/office/powerpoint/2010/main" val="37302691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980728"/>
            <a:ext cx="8784975" cy="5688632"/>
          </a:xfrm>
        </p:spPr>
        <p:txBody>
          <a:bodyPr/>
          <a:lstStyle/>
          <a:p>
            <a:pPr algn="r"/>
            <a:endParaRPr lang="en-US" dirty="0" smtClean="0"/>
          </a:p>
          <a:p>
            <a:pPr algn="r"/>
            <a:endParaRPr lang="en-US" dirty="0"/>
          </a:p>
          <a:p>
            <a:pPr algn="r"/>
            <a:r>
              <a:rPr lang="en-US" sz="3600" dirty="0" err="1" smtClean="0">
                <a:solidFill>
                  <a:srgbClr val="C00000"/>
                </a:solidFill>
              </a:rPr>
              <a:t>Wichtige</a:t>
            </a:r>
            <a:r>
              <a:rPr lang="en-US" sz="3600" dirty="0" smtClean="0">
                <a:solidFill>
                  <a:srgbClr val="C00000"/>
                </a:solidFill>
              </a:rPr>
              <a:t> </a:t>
            </a:r>
            <a:r>
              <a:rPr lang="en-US" sz="3600" dirty="0" err="1" smtClean="0">
                <a:solidFill>
                  <a:srgbClr val="C00000"/>
                </a:solidFill>
              </a:rPr>
              <a:t>Plätze</a:t>
            </a:r>
            <a:r>
              <a:rPr lang="en-US" sz="3600" dirty="0" smtClean="0">
                <a:solidFill>
                  <a:srgbClr val="C00000"/>
                </a:solidFill>
              </a:rPr>
              <a:t> </a:t>
            </a:r>
          </a:p>
          <a:p>
            <a:pPr algn="r"/>
            <a:endParaRPr lang="en-US" dirty="0" smtClean="0"/>
          </a:p>
          <a:p>
            <a:pPr marL="45720" indent="0" algn="r">
              <a:buNone/>
            </a:pPr>
            <a:r>
              <a:rPr lang="en-US" sz="2800" dirty="0" smtClean="0"/>
              <a:t>    </a:t>
            </a:r>
            <a:r>
              <a:rPr lang="en-US" sz="2800" dirty="0" err="1"/>
              <a:t>Hermannplatz</a:t>
            </a:r>
            <a:endParaRPr lang="en-US" sz="2800" dirty="0"/>
          </a:p>
          <a:p>
            <a:pPr marL="45720" indent="0" algn="r">
              <a:buNone/>
            </a:pPr>
            <a:r>
              <a:rPr lang="en-US" sz="2800" dirty="0"/>
              <a:t>    Karl-Marx-</a:t>
            </a:r>
            <a:r>
              <a:rPr lang="en-US" sz="2800" dirty="0" err="1"/>
              <a:t>Platz</a:t>
            </a:r>
            <a:endParaRPr lang="en-US" sz="2800" dirty="0"/>
          </a:p>
          <a:p>
            <a:pPr marL="45720" indent="0" algn="r">
              <a:buNone/>
            </a:pPr>
            <a:r>
              <a:rPr lang="en-US" sz="2800" dirty="0"/>
              <a:t>    </a:t>
            </a:r>
            <a:r>
              <a:rPr lang="en-US" sz="2800" dirty="0" err="1"/>
              <a:t>Lipschitzplatz</a:t>
            </a:r>
            <a:endParaRPr lang="en-US" sz="2800" dirty="0"/>
          </a:p>
          <a:p>
            <a:pPr marL="45720" indent="0" algn="r">
              <a:buNone/>
            </a:pPr>
            <a:r>
              <a:rPr lang="en-US" sz="2800" dirty="0"/>
              <a:t>    </a:t>
            </a:r>
            <a:r>
              <a:rPr lang="en-US" sz="2800" dirty="0" err="1"/>
              <a:t>Marktplatz</a:t>
            </a:r>
            <a:r>
              <a:rPr lang="en-US" sz="2800" dirty="0"/>
              <a:t> </a:t>
            </a:r>
            <a:r>
              <a:rPr lang="en-US" sz="2800" dirty="0" err="1"/>
              <a:t>Britz-Süd</a:t>
            </a:r>
            <a:endParaRPr lang="en-US" sz="2800" dirty="0"/>
          </a:p>
          <a:p>
            <a:pPr marL="45720" indent="0" algn="r">
              <a:buNone/>
            </a:pPr>
            <a:r>
              <a:rPr lang="en-US" sz="2800" dirty="0"/>
              <a:t>    </a:t>
            </a:r>
            <a:r>
              <a:rPr lang="en-US" sz="2800" dirty="0" err="1"/>
              <a:t>Platz</a:t>
            </a:r>
            <a:r>
              <a:rPr lang="en-US" sz="2800" dirty="0"/>
              <a:t> der </a:t>
            </a:r>
            <a:r>
              <a:rPr lang="en-US" sz="2800" dirty="0" err="1"/>
              <a:t>Stadt</a:t>
            </a:r>
            <a:r>
              <a:rPr lang="en-US" sz="2800" dirty="0"/>
              <a:t> Hof</a:t>
            </a:r>
          </a:p>
          <a:p>
            <a:pPr marL="45720" indent="0" algn="r">
              <a:buNone/>
            </a:pPr>
            <a:r>
              <a:rPr lang="en-US" sz="2800" dirty="0"/>
              <a:t>    </a:t>
            </a:r>
            <a:r>
              <a:rPr lang="en-US" sz="2800" dirty="0" err="1"/>
              <a:t>Richardplatz</a:t>
            </a:r>
            <a:endParaRPr lang="en-US" sz="2800" dirty="0"/>
          </a:p>
          <a:p>
            <a:pPr marL="45720" indent="0" algn="r">
              <a:buNone/>
            </a:pPr>
            <a:r>
              <a:rPr lang="en-US" sz="2800" dirty="0"/>
              <a:t>    </a:t>
            </a:r>
            <a:r>
              <a:rPr lang="en-US" sz="2800" dirty="0" err="1"/>
              <a:t>Rudower</a:t>
            </a:r>
            <a:r>
              <a:rPr lang="en-US" sz="2800" dirty="0"/>
              <a:t> </a:t>
            </a:r>
            <a:r>
              <a:rPr lang="en-US" sz="2800" dirty="0" err="1"/>
              <a:t>Spinne</a:t>
            </a:r>
            <a:endParaRPr lang="en-US" sz="2800" dirty="0"/>
          </a:p>
          <a:p>
            <a:pPr algn="r"/>
            <a:endParaRPr lang="ru-RU" dirty="0"/>
          </a:p>
        </p:txBody>
      </p:sp>
      <p:sp>
        <p:nvSpPr>
          <p:cNvPr id="3" name="Заголовок 2"/>
          <p:cNvSpPr>
            <a:spLocks noGrp="1"/>
          </p:cNvSpPr>
          <p:nvPr>
            <p:ph type="title"/>
          </p:nvPr>
        </p:nvSpPr>
        <p:spPr>
          <a:xfrm>
            <a:off x="323528" y="116632"/>
            <a:ext cx="8381260" cy="1054394"/>
          </a:xfrm>
        </p:spPr>
        <p:txBody>
          <a:bodyPr/>
          <a:lstStyle/>
          <a:p>
            <a:r>
              <a:rPr lang="en-US" sz="4000" dirty="0" err="1">
                <a:solidFill>
                  <a:srgbClr val="FFFF00"/>
                </a:solidFill>
              </a:rPr>
              <a:t>Bezirk</a:t>
            </a:r>
            <a:r>
              <a:rPr lang="en-US" sz="4000" dirty="0">
                <a:solidFill>
                  <a:srgbClr val="FFFF00"/>
                </a:solidFill>
              </a:rPr>
              <a:t> </a:t>
            </a:r>
            <a:r>
              <a:rPr lang="en-US" sz="4000" dirty="0" err="1">
                <a:solidFill>
                  <a:srgbClr val="FFFF00"/>
                </a:solidFill>
              </a:rPr>
              <a:t>Neukölln</a:t>
            </a:r>
            <a:endParaRPr lang="ru-RU" sz="4000" dirty="0">
              <a:solidFill>
                <a:srgbClr val="FFFF00"/>
              </a:solidFill>
            </a:endParaRP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1" y="980728"/>
            <a:ext cx="385762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37699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half" idx="1"/>
          </p:nvPr>
        </p:nvSpPr>
        <p:spPr>
          <a:xfrm>
            <a:off x="107504" y="1556792"/>
            <a:ext cx="4536504" cy="5184576"/>
          </a:xfrm>
        </p:spPr>
        <p:txBody>
          <a:bodyPr>
            <a:noAutofit/>
          </a:bodyPr>
          <a:lstStyle/>
          <a:p>
            <a:r>
              <a:rPr lang="en-US" sz="2000" dirty="0" err="1"/>
              <a:t>Kulturelle</a:t>
            </a:r>
            <a:r>
              <a:rPr lang="en-US" sz="2000" dirty="0"/>
              <a:t> </a:t>
            </a:r>
            <a:r>
              <a:rPr lang="en-US" sz="2000" dirty="0" err="1" smtClean="0"/>
              <a:t>Orte</a:t>
            </a:r>
            <a:endParaRPr lang="en-US" sz="2000" dirty="0" smtClean="0"/>
          </a:p>
          <a:p>
            <a:pPr marL="45720" indent="0">
              <a:buNone/>
            </a:pPr>
            <a:r>
              <a:rPr lang="en-US" sz="2000" dirty="0"/>
              <a:t> </a:t>
            </a:r>
            <a:r>
              <a:rPr lang="en-US" sz="2000" dirty="0" err="1"/>
              <a:t>Galerie</a:t>
            </a:r>
            <a:r>
              <a:rPr lang="en-US" sz="2000" dirty="0"/>
              <a:t> </a:t>
            </a:r>
            <a:r>
              <a:rPr lang="en-US" sz="2000" dirty="0" err="1"/>
              <a:t>im</a:t>
            </a:r>
            <a:r>
              <a:rPr lang="en-US" sz="2000" dirty="0"/>
              <a:t> </a:t>
            </a:r>
            <a:r>
              <a:rPr lang="en-US" sz="2000" dirty="0" err="1"/>
              <a:t>Körnerpark</a:t>
            </a:r>
            <a:endParaRPr lang="en-US" sz="2000" dirty="0"/>
          </a:p>
          <a:p>
            <a:pPr marL="45720" indent="0">
              <a:buNone/>
            </a:pPr>
            <a:r>
              <a:rPr lang="en-US" sz="2000" dirty="0"/>
              <a:t>    Museum </a:t>
            </a:r>
            <a:r>
              <a:rPr lang="en-US" sz="2000" dirty="0" err="1"/>
              <a:t>Neukölln</a:t>
            </a:r>
            <a:endParaRPr lang="en-US" sz="2000" dirty="0"/>
          </a:p>
          <a:p>
            <a:pPr marL="45720" indent="0">
              <a:buNone/>
            </a:pPr>
            <a:r>
              <a:rPr lang="en-US" sz="2000" dirty="0"/>
              <a:t>    </a:t>
            </a:r>
            <a:r>
              <a:rPr lang="en-US" sz="2000" dirty="0" err="1"/>
              <a:t>Neuköllner</a:t>
            </a:r>
            <a:r>
              <a:rPr lang="en-US" sz="2000" dirty="0"/>
              <a:t> </a:t>
            </a:r>
            <a:r>
              <a:rPr lang="en-US" sz="2000" dirty="0" err="1"/>
              <a:t>Oper</a:t>
            </a:r>
            <a:endParaRPr lang="en-US" sz="2000" dirty="0"/>
          </a:p>
          <a:p>
            <a:pPr marL="45720" indent="0">
              <a:buNone/>
            </a:pPr>
            <a:r>
              <a:rPr lang="en-US" sz="2000" dirty="0"/>
              <a:t>    </a:t>
            </a:r>
            <a:r>
              <a:rPr lang="en-US" sz="2000" dirty="0" err="1"/>
              <a:t>Saalbau</a:t>
            </a:r>
            <a:r>
              <a:rPr lang="en-US" sz="2000" dirty="0"/>
              <a:t> </a:t>
            </a:r>
            <a:r>
              <a:rPr lang="en-US" sz="2000" dirty="0" err="1"/>
              <a:t>Neukölln</a:t>
            </a:r>
            <a:endParaRPr lang="en-US" sz="2000" dirty="0"/>
          </a:p>
          <a:p>
            <a:pPr marL="45720" indent="0">
              <a:buNone/>
            </a:pPr>
            <a:r>
              <a:rPr lang="en-US" sz="2000" dirty="0"/>
              <a:t>    </a:t>
            </a:r>
            <a:r>
              <a:rPr lang="en-US" sz="2000" dirty="0" err="1"/>
              <a:t>Schloss</a:t>
            </a:r>
            <a:r>
              <a:rPr lang="en-US" sz="2000" dirty="0"/>
              <a:t> </a:t>
            </a:r>
            <a:r>
              <a:rPr lang="en-US" sz="2000" dirty="0" err="1"/>
              <a:t>Britz</a:t>
            </a:r>
            <a:endParaRPr lang="en-US" sz="2000" dirty="0"/>
          </a:p>
          <a:p>
            <a:pPr marL="45720" indent="0">
              <a:buNone/>
            </a:pPr>
            <a:r>
              <a:rPr lang="en-US" sz="2000" dirty="0"/>
              <a:t>    </a:t>
            </a:r>
            <a:r>
              <a:rPr lang="en-US" sz="2000" dirty="0" err="1"/>
              <a:t>Gemeinschaftshaus</a:t>
            </a:r>
            <a:r>
              <a:rPr lang="en-US" sz="2000" dirty="0"/>
              <a:t> </a:t>
            </a:r>
            <a:r>
              <a:rPr lang="en-US" sz="2000" dirty="0" err="1" smtClean="0"/>
              <a:t>Gropiusstadt</a:t>
            </a:r>
            <a:endParaRPr lang="en-US" sz="2000" dirty="0" smtClean="0"/>
          </a:p>
          <a:p>
            <a:pPr marL="45720" indent="0">
              <a:buNone/>
            </a:pPr>
            <a:endParaRPr lang="de-DE" sz="2000" dirty="0" smtClean="0"/>
          </a:p>
          <a:p>
            <a:pPr marL="45720" indent="0">
              <a:buNone/>
            </a:pPr>
            <a:r>
              <a:rPr lang="de-DE" sz="2000" dirty="0" smtClean="0">
                <a:solidFill>
                  <a:srgbClr val="7030A0"/>
                </a:solidFill>
              </a:rPr>
              <a:t>Amtsgericht </a:t>
            </a:r>
            <a:r>
              <a:rPr lang="de-DE" sz="2000" dirty="0">
                <a:solidFill>
                  <a:srgbClr val="7030A0"/>
                </a:solidFill>
              </a:rPr>
              <a:t>Neukölln</a:t>
            </a:r>
          </a:p>
          <a:p>
            <a:pPr marL="45720" indent="0">
              <a:buNone/>
            </a:pPr>
            <a:r>
              <a:rPr lang="de-DE" sz="2000" dirty="0"/>
              <a:t>    </a:t>
            </a:r>
            <a:r>
              <a:rPr lang="de-DE" sz="2000" dirty="0" err="1"/>
              <a:t>Bethlehemskirche</a:t>
            </a:r>
            <a:endParaRPr lang="de-DE" sz="2000" dirty="0"/>
          </a:p>
          <a:p>
            <a:pPr marL="45720" indent="0">
              <a:buNone/>
            </a:pPr>
            <a:r>
              <a:rPr lang="de-DE" sz="2000" dirty="0"/>
              <a:t>    Böhmisch </a:t>
            </a:r>
            <a:r>
              <a:rPr lang="de-DE" sz="2000" dirty="0" err="1"/>
              <a:t>Rixdorf</a:t>
            </a:r>
            <a:endParaRPr lang="de-DE" sz="2000" dirty="0"/>
          </a:p>
          <a:p>
            <a:pPr marL="45720" indent="0">
              <a:buNone/>
            </a:pPr>
            <a:r>
              <a:rPr lang="de-DE" sz="2000" dirty="0"/>
              <a:t>    Britzer Garten</a:t>
            </a:r>
          </a:p>
          <a:p>
            <a:pPr marL="45720" indent="0">
              <a:buNone/>
            </a:pPr>
            <a:r>
              <a:rPr lang="de-DE" sz="2000" dirty="0"/>
              <a:t>    Britzer Mühle</a:t>
            </a:r>
          </a:p>
          <a:p>
            <a:pPr marL="45720" indent="0">
              <a:buNone/>
            </a:pPr>
            <a:endParaRPr lang="en-US" sz="2000" dirty="0" smtClean="0"/>
          </a:p>
          <a:p>
            <a:pPr marL="45720" indent="0">
              <a:buNone/>
            </a:pPr>
            <a:endParaRPr lang="ru-RU" sz="2000" dirty="0"/>
          </a:p>
        </p:txBody>
      </p:sp>
      <p:sp>
        <p:nvSpPr>
          <p:cNvPr id="3" name="Объект 2"/>
          <p:cNvSpPr>
            <a:spLocks noGrp="1"/>
          </p:cNvSpPr>
          <p:nvPr>
            <p:ph sz="half" idx="2"/>
          </p:nvPr>
        </p:nvSpPr>
        <p:spPr>
          <a:xfrm>
            <a:off x="4644008" y="1556792"/>
            <a:ext cx="4248472" cy="5112568"/>
          </a:xfrm>
        </p:spPr>
        <p:txBody>
          <a:bodyPr>
            <a:normAutofit lnSpcReduction="10000"/>
          </a:bodyPr>
          <a:lstStyle/>
          <a:p>
            <a:r>
              <a:rPr lang="en-US" sz="2000" dirty="0" smtClean="0"/>
              <a:t>Comenius-</a:t>
            </a:r>
            <a:r>
              <a:rPr lang="en-US" sz="2000" dirty="0" err="1" smtClean="0"/>
              <a:t>Garten</a:t>
            </a:r>
            <a:endParaRPr lang="en-US" sz="2000" dirty="0"/>
          </a:p>
          <a:p>
            <a:r>
              <a:rPr lang="en-US" sz="2000" dirty="0"/>
              <a:t>    </a:t>
            </a:r>
            <a:r>
              <a:rPr lang="en-US" sz="2000" dirty="0" err="1"/>
              <a:t>Dammwegsiedlung</a:t>
            </a:r>
            <a:endParaRPr lang="en-US" sz="2000" dirty="0"/>
          </a:p>
          <a:p>
            <a:r>
              <a:rPr lang="en-US" sz="2000" dirty="0"/>
              <a:t>    </a:t>
            </a:r>
            <a:r>
              <a:rPr lang="en-US" sz="2000" dirty="0" err="1"/>
              <a:t>Dorfkirche</a:t>
            </a:r>
            <a:r>
              <a:rPr lang="en-US" sz="2000" dirty="0"/>
              <a:t> </a:t>
            </a:r>
            <a:r>
              <a:rPr lang="en-US" sz="2000" dirty="0" err="1"/>
              <a:t>Britz</a:t>
            </a:r>
            <a:endParaRPr lang="en-US" sz="2000" dirty="0"/>
          </a:p>
          <a:p>
            <a:r>
              <a:rPr lang="en-US" sz="2000" dirty="0"/>
              <a:t>    </a:t>
            </a:r>
            <a:r>
              <a:rPr lang="en-US" sz="2000" dirty="0" err="1"/>
              <a:t>Dorfkirche</a:t>
            </a:r>
            <a:r>
              <a:rPr lang="en-US" sz="2000" dirty="0"/>
              <a:t> </a:t>
            </a:r>
            <a:r>
              <a:rPr lang="en-US" sz="2000" dirty="0" err="1"/>
              <a:t>Buckow</a:t>
            </a:r>
            <a:endParaRPr lang="en-US" sz="2000" dirty="0"/>
          </a:p>
          <a:p>
            <a:r>
              <a:rPr lang="en-US" sz="2000" dirty="0"/>
              <a:t>    </a:t>
            </a:r>
            <a:r>
              <a:rPr lang="en-US" sz="2000" dirty="0" err="1"/>
              <a:t>Dorfkirche</a:t>
            </a:r>
            <a:r>
              <a:rPr lang="en-US" sz="2000" dirty="0"/>
              <a:t> </a:t>
            </a:r>
            <a:r>
              <a:rPr lang="en-US" sz="2000" dirty="0" err="1"/>
              <a:t>Rudow</a:t>
            </a:r>
            <a:endParaRPr lang="en-US" sz="2000" dirty="0"/>
          </a:p>
          <a:p>
            <a:r>
              <a:rPr lang="en-US" sz="2000" dirty="0"/>
              <a:t>    </a:t>
            </a:r>
            <a:r>
              <a:rPr lang="en-US" sz="2000" dirty="0" err="1"/>
              <a:t>Gropiusstadt</a:t>
            </a:r>
            <a:endParaRPr lang="en-US" sz="2000" dirty="0"/>
          </a:p>
          <a:p>
            <a:r>
              <a:rPr lang="en-US" sz="2000" dirty="0"/>
              <a:t>    Hans-Martin-</a:t>
            </a:r>
            <a:r>
              <a:rPr lang="en-US" sz="2000" dirty="0" err="1"/>
              <a:t>Helbich</a:t>
            </a:r>
            <a:r>
              <a:rPr lang="en-US" sz="2000" dirty="0"/>
              <a:t>-</a:t>
            </a:r>
            <a:r>
              <a:rPr lang="en-US" sz="2000" dirty="0" err="1"/>
              <a:t>Siedlung</a:t>
            </a:r>
            <a:endParaRPr lang="en-US" sz="2000" dirty="0"/>
          </a:p>
          <a:p>
            <a:r>
              <a:rPr lang="en-US" sz="2000" dirty="0"/>
              <a:t>    </a:t>
            </a:r>
            <a:r>
              <a:rPr lang="en-US" sz="2000" dirty="0" err="1"/>
              <a:t>Hufeisensiedlung</a:t>
            </a:r>
            <a:endParaRPr lang="en-US" sz="2000" dirty="0"/>
          </a:p>
          <a:p>
            <a:r>
              <a:rPr lang="en-US" sz="2000" dirty="0"/>
              <a:t>    Johannes-</a:t>
            </a:r>
            <a:r>
              <a:rPr lang="en-US" sz="2000" dirty="0" err="1"/>
              <a:t>Basilika</a:t>
            </a:r>
            <a:endParaRPr lang="en-US" sz="2000" dirty="0"/>
          </a:p>
          <a:p>
            <a:r>
              <a:rPr lang="en-US" sz="2000" dirty="0"/>
              <a:t>    </a:t>
            </a:r>
            <a:r>
              <a:rPr lang="en-US" sz="2000" dirty="0" err="1"/>
              <a:t>Rathaus</a:t>
            </a:r>
            <a:r>
              <a:rPr lang="en-US" sz="2000" dirty="0"/>
              <a:t> </a:t>
            </a:r>
            <a:r>
              <a:rPr lang="en-US" sz="2000" dirty="0" err="1"/>
              <a:t>Neukölln</a:t>
            </a:r>
            <a:endParaRPr lang="en-US" sz="2000" dirty="0"/>
          </a:p>
          <a:p>
            <a:r>
              <a:rPr lang="en-US" sz="2000" dirty="0"/>
              <a:t>    </a:t>
            </a:r>
            <a:r>
              <a:rPr lang="en-US" sz="2000" dirty="0" err="1"/>
              <a:t>Rixdorfer</a:t>
            </a:r>
            <a:r>
              <a:rPr lang="en-US" sz="2000" dirty="0"/>
              <a:t> </a:t>
            </a:r>
            <a:r>
              <a:rPr lang="en-US" sz="2000" dirty="0" err="1"/>
              <a:t>Schmiede</a:t>
            </a:r>
            <a:endParaRPr lang="en-US" sz="2000" dirty="0"/>
          </a:p>
          <a:p>
            <a:r>
              <a:rPr lang="en-US" sz="2000" dirty="0"/>
              <a:t>    </a:t>
            </a:r>
            <a:r>
              <a:rPr lang="en-US" sz="2000" dirty="0" err="1"/>
              <a:t>Schloss</a:t>
            </a:r>
            <a:r>
              <a:rPr lang="en-US" sz="2000" dirty="0"/>
              <a:t> </a:t>
            </a:r>
            <a:r>
              <a:rPr lang="en-US" sz="2000" dirty="0" err="1"/>
              <a:t>Britz</a:t>
            </a:r>
            <a:endParaRPr lang="en-US" sz="2000" dirty="0"/>
          </a:p>
          <a:p>
            <a:r>
              <a:rPr lang="en-US" sz="2000" dirty="0"/>
              <a:t>    </a:t>
            </a:r>
            <a:r>
              <a:rPr lang="en-US" sz="2000" dirty="0" err="1"/>
              <a:t>Stadtbad</a:t>
            </a:r>
            <a:r>
              <a:rPr lang="en-US" sz="2000" dirty="0"/>
              <a:t> </a:t>
            </a:r>
            <a:r>
              <a:rPr lang="en-US" sz="2000" dirty="0" err="1"/>
              <a:t>Neukölln</a:t>
            </a:r>
            <a:endParaRPr lang="en-US" sz="2000" dirty="0"/>
          </a:p>
          <a:p>
            <a:r>
              <a:rPr lang="en-US" sz="2000" dirty="0"/>
              <a:t>    </a:t>
            </a:r>
            <a:r>
              <a:rPr lang="en-US" sz="2000" dirty="0" err="1"/>
              <a:t>Volkspark</a:t>
            </a:r>
            <a:r>
              <a:rPr lang="en-US" sz="2000" dirty="0"/>
              <a:t> </a:t>
            </a:r>
            <a:r>
              <a:rPr lang="en-US" sz="2000" dirty="0" err="1"/>
              <a:t>Hasenheide</a:t>
            </a:r>
            <a:endParaRPr lang="en-US" sz="2000" dirty="0"/>
          </a:p>
          <a:p>
            <a:endParaRPr lang="ru-RU" sz="2000" dirty="0"/>
          </a:p>
        </p:txBody>
      </p:sp>
      <p:sp>
        <p:nvSpPr>
          <p:cNvPr id="4" name="Заголовок 3"/>
          <p:cNvSpPr>
            <a:spLocks noGrp="1"/>
          </p:cNvSpPr>
          <p:nvPr>
            <p:ph type="title"/>
          </p:nvPr>
        </p:nvSpPr>
        <p:spPr/>
        <p:txBody>
          <a:bodyPr/>
          <a:lstStyle/>
          <a:p>
            <a:r>
              <a:rPr lang="en-US" dirty="0" err="1"/>
              <a:t>Sehenswürdigkeiten</a:t>
            </a:r>
            <a:r>
              <a:rPr lang="en-US" dirty="0"/>
              <a:t> </a:t>
            </a:r>
            <a:br>
              <a:rPr lang="en-US" dirty="0"/>
            </a:br>
            <a:endParaRPr lang="ru-RU" dirty="0"/>
          </a:p>
        </p:txBody>
      </p:sp>
    </p:spTree>
    <p:extLst>
      <p:ext uri="{BB962C8B-B14F-4D97-AF65-F5344CB8AC3E}">
        <p14:creationId xmlns:p14="http://schemas.microsoft.com/office/powerpoint/2010/main" val="756232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88640"/>
            <a:ext cx="8784976" cy="523220"/>
          </a:xfrm>
          <a:prstGeom prst="rect">
            <a:avLst/>
          </a:prstGeom>
        </p:spPr>
        <p:txBody>
          <a:bodyPr wrap="square">
            <a:spAutoFit/>
          </a:bodyPr>
          <a:lstStyle/>
          <a:p>
            <a:pPr algn="ctr"/>
            <a:r>
              <a:rPr lang="en-US" sz="2800" dirty="0" err="1" smtClean="0"/>
              <a:t>Britzer</a:t>
            </a:r>
            <a:r>
              <a:rPr lang="en-US" sz="2800" dirty="0" smtClean="0"/>
              <a:t> </a:t>
            </a:r>
            <a:r>
              <a:rPr lang="en-US" sz="2800" dirty="0" err="1" smtClean="0"/>
              <a:t>Garten</a:t>
            </a:r>
            <a:endParaRPr lang="ru-RU" sz="2800" dirty="0"/>
          </a:p>
        </p:txBody>
      </p:sp>
      <p:pic>
        <p:nvPicPr>
          <p:cNvPr id="317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96752"/>
            <a:ext cx="8834939" cy="541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81845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1628800"/>
            <a:ext cx="4248471" cy="5040560"/>
          </a:xfrm>
        </p:spPr>
        <p:txBody>
          <a:bodyPr>
            <a:normAutofit/>
          </a:bodyPr>
          <a:lstStyle/>
          <a:p>
            <a:r>
              <a:rPr lang="de-DE" sz="2400" dirty="0"/>
              <a:t>Pankow  ist der dritte Verwaltungsbezirk von Berlin. Bis zur Verwaltungsreform im Jahr 2001 gab es einen kleineren Bezirk Pankow. Dieser wurde mit den damaligen Bezirken Prenzlauer Berg und Weißensee zum jetzt bevölkerungsreichsten der Berliner Bezirke fusioniert.</a:t>
            </a:r>
            <a:endParaRPr lang="ru-RU" sz="2400" dirty="0"/>
          </a:p>
        </p:txBody>
      </p:sp>
      <p:sp>
        <p:nvSpPr>
          <p:cNvPr id="3" name="Заголовок 2"/>
          <p:cNvSpPr>
            <a:spLocks noGrp="1"/>
          </p:cNvSpPr>
          <p:nvPr>
            <p:ph type="title"/>
          </p:nvPr>
        </p:nvSpPr>
        <p:spPr>
          <a:xfrm>
            <a:off x="179512" y="188640"/>
            <a:ext cx="8381260" cy="800366"/>
          </a:xfrm>
        </p:spPr>
        <p:txBody>
          <a:bodyPr/>
          <a:lstStyle/>
          <a:p>
            <a:r>
              <a:rPr lang="en-US" dirty="0" err="1"/>
              <a:t>Bezirk</a:t>
            </a:r>
            <a:r>
              <a:rPr lang="en-US" dirty="0"/>
              <a:t> </a:t>
            </a:r>
            <a:r>
              <a:rPr lang="en-US" dirty="0" err="1"/>
              <a:t>Pankow</a:t>
            </a:r>
            <a:endParaRPr lang="ru-RU" dirty="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836712"/>
            <a:ext cx="4392488" cy="5857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20635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856984" cy="1080120"/>
          </a:xfrm>
        </p:spPr>
        <p:txBody>
          <a:bodyPr/>
          <a:lstStyle/>
          <a:p>
            <a:r>
              <a:rPr lang="en-US" dirty="0" err="1"/>
              <a:t>Bezirk</a:t>
            </a:r>
            <a:r>
              <a:rPr lang="en-US" dirty="0"/>
              <a:t> </a:t>
            </a:r>
            <a:r>
              <a:rPr lang="en-US" dirty="0" err="1"/>
              <a:t>Reinickendorf</a:t>
            </a:r>
            <a:endParaRPr lang="ru-RU" dirty="0"/>
          </a:p>
        </p:txBody>
      </p:sp>
      <p:sp>
        <p:nvSpPr>
          <p:cNvPr id="3" name="TextBox 2"/>
          <p:cNvSpPr txBox="1"/>
          <p:nvPr/>
        </p:nvSpPr>
        <p:spPr>
          <a:xfrm>
            <a:off x="179512" y="1052736"/>
            <a:ext cx="4896544" cy="5693866"/>
          </a:xfrm>
          <a:prstGeom prst="rect">
            <a:avLst/>
          </a:prstGeom>
          <a:noFill/>
        </p:spPr>
        <p:txBody>
          <a:bodyPr wrap="square" rtlCol="0">
            <a:spAutoFit/>
          </a:bodyPr>
          <a:lstStyle/>
          <a:p>
            <a:r>
              <a:rPr lang="de-DE" sz="2800" dirty="0" smtClean="0">
                <a:solidFill>
                  <a:srgbClr val="FFFF00"/>
                </a:solidFill>
              </a:rPr>
              <a:t>Reinickendorf ist der zwölfte </a:t>
            </a:r>
            <a:r>
              <a:rPr lang="de-DE" sz="2800" dirty="0" smtClean="0"/>
              <a:t>Verwaltungsbezirk von Berlin. Er wurde nach dem gleichnamigen Ortsteil benannt, der im Südosten des Bezirks liegt. In der Zeit nach 1945 gehörte in der „Vier-Mächte-Stadt“ Berlin der Bezirk Reinickendorf zum französischen Sektor von Berlin und damit bis zur Wiedervereinigung zu West-Berlin.</a:t>
            </a:r>
            <a:endParaRPr lang="ru-RU" sz="2800" dirty="0"/>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1828" y="908720"/>
            <a:ext cx="385762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1205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188640"/>
            <a:ext cx="6696744" cy="6001643"/>
          </a:xfrm>
          <a:prstGeom prst="rect">
            <a:avLst/>
          </a:prstGeom>
        </p:spPr>
        <p:txBody>
          <a:bodyPr wrap="square">
            <a:spAutoFit/>
          </a:bodyPr>
          <a:lstStyle/>
          <a:p>
            <a:r>
              <a:rPr lang="de-DE" sz="2400" dirty="0" smtClean="0"/>
              <a:t>Sein Charakter ist von Wäldern und Gewässern geprägt, seine südlichen Teile haben aber in der Bebauung viele Ähnlichkeiten mit dem angrenzenden Ortsteil Wedding des Bezirks Mitte. Darüber hinaus liegt in Reinickendorf die </a:t>
            </a:r>
            <a:r>
              <a:rPr lang="de-DE" sz="2400" dirty="0" smtClean="0">
                <a:solidFill>
                  <a:schemeClr val="bg1"/>
                </a:solidFill>
              </a:rPr>
              <a:t>zwischen 1929 und 1931 erbaute Siedlung Weiße Stadt und das Märkische Viertel, das von 1963 bis 1974 als Großbausiedlung geschaffen wurde und in dem heute über 30.000 Menschen wohnen. In den restlichen Ortsteilen herrscht Einzelhausbebauung vor, die in einigen Bereichen wie Hermsdorf und insbesondere Frohnau auch </a:t>
            </a:r>
            <a:r>
              <a:rPr lang="de-DE" sz="2400" dirty="0" smtClean="0">
                <a:solidFill>
                  <a:srgbClr val="FFFF00"/>
                </a:solidFill>
              </a:rPr>
              <a:t>villenartigen Charakter annimmt. Reinickendorf verfügt mit dem Flughafen Berlin-Tegel über den einzigen sich in Betrieb befindlichen Flughafen auf Berliner Stadtgebiet.</a:t>
            </a:r>
            <a:endParaRPr lang="ru-RU" sz="2400" dirty="0">
              <a:solidFill>
                <a:srgbClr val="FFFF00"/>
              </a:solidFill>
            </a:endParaRP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0212" y="123776"/>
            <a:ext cx="2036763" cy="662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51655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11808" y="116632"/>
            <a:ext cx="6750496" cy="864096"/>
          </a:xfrm>
        </p:spPr>
        <p:txBody>
          <a:bodyPr/>
          <a:lstStyle/>
          <a:p>
            <a:r>
              <a:rPr lang="en-US" sz="3200" dirty="0" err="1">
                <a:solidFill>
                  <a:srgbClr val="FFFF00"/>
                </a:solidFill>
              </a:rPr>
              <a:t>Bezirk</a:t>
            </a:r>
            <a:r>
              <a:rPr lang="en-US" sz="2400" dirty="0">
                <a:solidFill>
                  <a:srgbClr val="FFFF00"/>
                </a:solidFill>
              </a:rPr>
              <a:t> </a:t>
            </a:r>
            <a:r>
              <a:rPr lang="en-US" sz="3200" dirty="0">
                <a:solidFill>
                  <a:srgbClr val="FFFF00"/>
                </a:solidFill>
              </a:rPr>
              <a:t>Spandau</a:t>
            </a:r>
            <a:endParaRPr lang="ru-RU" sz="2800" dirty="0">
              <a:solidFill>
                <a:srgbClr val="FFFF00"/>
              </a:solidFill>
            </a:endParaRPr>
          </a:p>
        </p:txBody>
      </p:sp>
      <p:sp>
        <p:nvSpPr>
          <p:cNvPr id="4" name="Прямоугольник 3"/>
          <p:cNvSpPr/>
          <p:nvPr/>
        </p:nvSpPr>
        <p:spPr>
          <a:xfrm>
            <a:off x="4069433" y="836712"/>
            <a:ext cx="2734816" cy="5262979"/>
          </a:xfrm>
          <a:prstGeom prst="rect">
            <a:avLst/>
          </a:prstGeom>
        </p:spPr>
        <p:txBody>
          <a:bodyPr wrap="square">
            <a:spAutoFit/>
          </a:bodyPr>
          <a:lstStyle/>
          <a:p>
            <a:r>
              <a:rPr lang="de-DE" sz="2400" dirty="0" smtClean="0">
                <a:solidFill>
                  <a:schemeClr val="bg1"/>
                </a:solidFill>
              </a:rPr>
              <a:t>Spandau ist der  </a:t>
            </a:r>
          </a:p>
          <a:p>
            <a:r>
              <a:rPr lang="de-DE" sz="2400" dirty="0" smtClean="0">
                <a:solidFill>
                  <a:schemeClr val="bg1"/>
                </a:solidFill>
              </a:rPr>
              <a:t>fünfte </a:t>
            </a:r>
          </a:p>
          <a:p>
            <a:r>
              <a:rPr lang="de-DE" sz="2400" dirty="0" smtClean="0">
                <a:solidFill>
                  <a:schemeClr val="bg1"/>
                </a:solidFill>
              </a:rPr>
              <a:t>Verwaltungsbezirk </a:t>
            </a:r>
          </a:p>
          <a:p>
            <a:r>
              <a:rPr lang="de-DE" sz="2400" dirty="0" smtClean="0">
                <a:solidFill>
                  <a:schemeClr val="bg1"/>
                </a:solidFill>
              </a:rPr>
              <a:t>von Berlin. Er wurde </a:t>
            </a:r>
          </a:p>
          <a:p>
            <a:r>
              <a:rPr lang="de-DE" sz="2400" dirty="0" smtClean="0">
                <a:solidFill>
                  <a:schemeClr val="bg1"/>
                </a:solidFill>
              </a:rPr>
              <a:t>1920 aus dem </a:t>
            </a:r>
          </a:p>
          <a:p>
            <a:r>
              <a:rPr lang="de-DE" sz="2400" dirty="0" smtClean="0">
                <a:solidFill>
                  <a:schemeClr val="bg1"/>
                </a:solidFill>
              </a:rPr>
              <a:t>ehemaligen </a:t>
            </a:r>
          </a:p>
          <a:p>
            <a:r>
              <a:rPr lang="de-DE" sz="2400" dirty="0" smtClean="0">
                <a:solidFill>
                  <a:schemeClr val="bg1"/>
                </a:solidFill>
              </a:rPr>
              <a:t>Stadtkreis Spandau</a:t>
            </a:r>
          </a:p>
          <a:p>
            <a:r>
              <a:rPr lang="de-DE" sz="2400" dirty="0" smtClean="0">
                <a:solidFill>
                  <a:schemeClr val="bg1"/>
                </a:solidFill>
              </a:rPr>
              <a:t> und mehreren</a:t>
            </a:r>
          </a:p>
          <a:p>
            <a:r>
              <a:rPr lang="de-DE" sz="2400" dirty="0" smtClean="0">
                <a:solidFill>
                  <a:schemeClr val="bg1"/>
                </a:solidFill>
              </a:rPr>
              <a:t> umliegenden </a:t>
            </a:r>
          </a:p>
          <a:p>
            <a:r>
              <a:rPr lang="de-DE" sz="2400" dirty="0" smtClean="0">
                <a:solidFill>
                  <a:schemeClr val="bg1"/>
                </a:solidFill>
              </a:rPr>
              <a:t>Gemeinden und </a:t>
            </a:r>
          </a:p>
          <a:p>
            <a:r>
              <a:rPr lang="de-DE" sz="2400" dirty="0" smtClean="0">
                <a:solidFill>
                  <a:schemeClr val="bg1"/>
                </a:solidFill>
              </a:rPr>
              <a:t>Gutsbezirken </a:t>
            </a:r>
          </a:p>
          <a:p>
            <a:r>
              <a:rPr lang="de-DE" sz="2400" dirty="0" smtClean="0">
                <a:solidFill>
                  <a:schemeClr val="bg1"/>
                </a:solidFill>
              </a:rPr>
              <a:t>gebildet</a:t>
            </a:r>
            <a:r>
              <a:rPr lang="de-DE" dirty="0" smtClean="0">
                <a:solidFill>
                  <a:schemeClr val="bg1"/>
                </a:solidFill>
              </a:rPr>
              <a:t>.</a:t>
            </a:r>
            <a:endParaRPr lang="ru-RU" dirty="0">
              <a:solidFill>
                <a:schemeClr val="bg1"/>
              </a:solidFill>
            </a:endParaRPr>
          </a:p>
        </p:txBody>
      </p:sp>
      <p:pic>
        <p:nvPicPr>
          <p:cNvPr id="348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808" y="836712"/>
            <a:ext cx="385762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56" y="116632"/>
            <a:ext cx="2033929" cy="6624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72635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156" y="1196752"/>
            <a:ext cx="8768332" cy="5498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96156" y="188640"/>
            <a:ext cx="8768332" cy="523220"/>
          </a:xfrm>
          <a:prstGeom prst="rect">
            <a:avLst/>
          </a:prstGeom>
        </p:spPr>
        <p:txBody>
          <a:bodyPr wrap="square">
            <a:spAutoFit/>
          </a:bodyPr>
          <a:lstStyle/>
          <a:p>
            <a:pPr algn="ctr"/>
            <a:r>
              <a:rPr lang="en-US" sz="2800" dirty="0" err="1" smtClean="0"/>
              <a:t>Wasserstadt</a:t>
            </a:r>
            <a:r>
              <a:rPr lang="en-US" sz="2800" dirty="0" smtClean="0"/>
              <a:t> Berlin </a:t>
            </a:r>
            <a:r>
              <a:rPr lang="en-US" sz="2800" dirty="0" err="1" smtClean="0"/>
              <a:t>Oberhavel</a:t>
            </a:r>
            <a:endParaRPr lang="ru-RU" sz="2800" dirty="0"/>
          </a:p>
        </p:txBody>
      </p:sp>
    </p:spTree>
    <p:extLst>
      <p:ext uri="{BB962C8B-B14F-4D97-AF65-F5344CB8AC3E}">
        <p14:creationId xmlns:p14="http://schemas.microsoft.com/office/powerpoint/2010/main" val="13871017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0138" y="980728"/>
            <a:ext cx="694372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8784976" cy="769441"/>
          </a:xfrm>
          <a:prstGeom prst="rect">
            <a:avLst/>
          </a:prstGeom>
        </p:spPr>
        <p:txBody>
          <a:bodyPr wrap="square">
            <a:spAutoFit/>
          </a:bodyPr>
          <a:lstStyle/>
          <a:p>
            <a:r>
              <a:rPr lang="en-US" sz="4400" dirty="0" smtClean="0">
                <a:solidFill>
                  <a:srgbClr val="C00000"/>
                </a:solidFill>
              </a:rPr>
              <a:t>                      </a:t>
            </a:r>
            <a:r>
              <a:rPr lang="en-US" sz="4400" dirty="0" err="1" smtClean="0">
                <a:solidFill>
                  <a:srgbClr val="C00000"/>
                </a:solidFill>
              </a:rPr>
              <a:t>Geografie</a:t>
            </a:r>
            <a:endParaRPr lang="ru-RU" sz="4400" dirty="0">
              <a:solidFill>
                <a:srgbClr val="C00000"/>
              </a:solidFill>
            </a:endParaRPr>
          </a:p>
        </p:txBody>
      </p:sp>
    </p:spTree>
    <p:extLst>
      <p:ext uri="{BB962C8B-B14F-4D97-AF65-F5344CB8AC3E}">
        <p14:creationId xmlns:p14="http://schemas.microsoft.com/office/powerpoint/2010/main" val="32087756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3" y="1628800"/>
            <a:ext cx="4248471" cy="5040560"/>
          </a:xfrm>
        </p:spPr>
        <p:txBody>
          <a:bodyPr>
            <a:normAutofit/>
          </a:bodyPr>
          <a:lstStyle/>
          <a:p>
            <a:pPr marL="45720" indent="0">
              <a:buNone/>
            </a:pPr>
            <a:r>
              <a:rPr lang="de-DE" sz="2800" dirty="0">
                <a:solidFill>
                  <a:srgbClr val="7030A0"/>
                </a:solidFill>
              </a:rPr>
              <a:t>Steglitz-Zehlendorf ist der </a:t>
            </a:r>
            <a:r>
              <a:rPr lang="de-DE" sz="2800" dirty="0" smtClean="0">
                <a:solidFill>
                  <a:srgbClr val="7030A0"/>
                </a:solidFill>
              </a:rPr>
              <a:t>sechste </a:t>
            </a:r>
            <a:r>
              <a:rPr lang="de-DE" sz="2800" dirty="0">
                <a:solidFill>
                  <a:srgbClr val="7030A0"/>
                </a:solidFill>
              </a:rPr>
              <a:t>Verwaltungsbezirk von Berlin und besteht aus den Ortsteilen Dahlem, Lankwitz, Lichterfelde, Nikolassee, Steglitz, Wannsee und Zehlendorf.</a:t>
            </a:r>
            <a:endParaRPr lang="ru-RU" sz="2800" dirty="0">
              <a:solidFill>
                <a:srgbClr val="7030A0"/>
              </a:solidFill>
            </a:endParaRPr>
          </a:p>
        </p:txBody>
      </p:sp>
      <p:sp>
        <p:nvSpPr>
          <p:cNvPr id="3" name="Заголовок 2"/>
          <p:cNvSpPr>
            <a:spLocks noGrp="1"/>
          </p:cNvSpPr>
          <p:nvPr>
            <p:ph type="title"/>
          </p:nvPr>
        </p:nvSpPr>
        <p:spPr>
          <a:xfrm>
            <a:off x="395536" y="188640"/>
            <a:ext cx="8352928" cy="936104"/>
          </a:xfrm>
        </p:spPr>
        <p:txBody>
          <a:bodyPr/>
          <a:lstStyle/>
          <a:p>
            <a:r>
              <a:rPr lang="en-US" dirty="0" err="1"/>
              <a:t>Bezirk</a:t>
            </a:r>
            <a:r>
              <a:rPr lang="en-US" dirty="0"/>
              <a:t> </a:t>
            </a:r>
            <a:r>
              <a:rPr lang="en-US" dirty="0" err="1"/>
              <a:t>Steglitz-Zehlendorf</a:t>
            </a:r>
            <a:endParaRPr lang="ru-RU" dirty="0"/>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124744"/>
            <a:ext cx="3700177"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7509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432" y="908720"/>
            <a:ext cx="7620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758232" y="188640"/>
            <a:ext cx="3600400" cy="584775"/>
          </a:xfrm>
          <a:prstGeom prst="rect">
            <a:avLst/>
          </a:prstGeom>
        </p:spPr>
        <p:txBody>
          <a:bodyPr wrap="square">
            <a:spAutoFit/>
          </a:bodyPr>
          <a:lstStyle/>
          <a:p>
            <a:r>
              <a:rPr lang="en-US" sz="3200" dirty="0" err="1" smtClean="0">
                <a:solidFill>
                  <a:srgbClr val="FFFF00"/>
                </a:solidFill>
              </a:rPr>
              <a:t>Botanischer</a:t>
            </a:r>
            <a:r>
              <a:rPr lang="en-US" sz="3200" dirty="0" smtClean="0">
                <a:solidFill>
                  <a:srgbClr val="FFFF00"/>
                </a:solidFill>
              </a:rPr>
              <a:t> </a:t>
            </a:r>
            <a:r>
              <a:rPr lang="en-US" sz="3200" dirty="0" err="1" smtClean="0">
                <a:solidFill>
                  <a:srgbClr val="FFFF00"/>
                </a:solidFill>
              </a:rPr>
              <a:t>Garten</a:t>
            </a:r>
            <a:endParaRPr lang="ru-RU" sz="3200" dirty="0">
              <a:solidFill>
                <a:srgbClr val="FFFF00"/>
              </a:solidFill>
            </a:endParaRPr>
          </a:p>
        </p:txBody>
      </p:sp>
    </p:spTree>
    <p:extLst>
      <p:ext uri="{BB962C8B-B14F-4D97-AF65-F5344CB8AC3E}">
        <p14:creationId xmlns:p14="http://schemas.microsoft.com/office/powerpoint/2010/main" val="5419311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79512" y="188640"/>
            <a:ext cx="4968552" cy="1224136"/>
          </a:xfrm>
        </p:spPr>
        <p:txBody>
          <a:bodyPr/>
          <a:lstStyle/>
          <a:p>
            <a:r>
              <a:rPr lang="en-US" sz="3200" dirty="0" err="1"/>
              <a:t>Bezirk</a:t>
            </a:r>
            <a:r>
              <a:rPr lang="en-US" sz="3200" dirty="0"/>
              <a:t> </a:t>
            </a:r>
            <a:r>
              <a:rPr lang="en-US" sz="3200" dirty="0" err="1" smtClean="0"/>
              <a:t>Tempelhof-Schöneberg</a:t>
            </a:r>
            <a:endParaRPr lang="ru-RU" sz="3200" dirty="0"/>
          </a:p>
        </p:txBody>
      </p:sp>
      <p:sp>
        <p:nvSpPr>
          <p:cNvPr id="4" name="Прямоугольник 3"/>
          <p:cNvSpPr/>
          <p:nvPr/>
        </p:nvSpPr>
        <p:spPr>
          <a:xfrm>
            <a:off x="161132" y="1412776"/>
            <a:ext cx="4986932" cy="4893647"/>
          </a:xfrm>
          <a:prstGeom prst="rect">
            <a:avLst/>
          </a:prstGeom>
        </p:spPr>
        <p:txBody>
          <a:bodyPr wrap="square">
            <a:spAutoFit/>
          </a:bodyPr>
          <a:lstStyle/>
          <a:p>
            <a:r>
              <a:rPr lang="de-DE" sz="2400" dirty="0" smtClean="0"/>
              <a:t>Tempelhof-Schöneberg ist der siebente Verwaltungsbezirk von Berlin. Der Bezirk ist 2001 im Rahmen der Verwaltungsreform durch Fusion der bisherigen Bezirke Tempelhof und Schöneberg entstanden. Verwaltungszentrale ist das Rathaus Schöneberg. Für den Bezirk sind die Amtsgerichte Schöneberg und Tempelhof-Kreuzberg sowie die Finanzämter Schöneberg und Tempelhof zuständig.</a:t>
            </a:r>
            <a:endParaRPr lang="ru-RU" sz="2400" dirty="0"/>
          </a:p>
        </p:txBody>
      </p:sp>
      <p:pic>
        <p:nvPicPr>
          <p:cNvPr id="39938"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6000"/>
                    </a14:imgEffect>
                  </a14:imgLayer>
                </a14:imgProps>
              </a:ext>
              <a:ext uri="{28A0092B-C50C-407E-A947-70E740481C1C}">
                <a14:useLocalDpi xmlns:a14="http://schemas.microsoft.com/office/drawing/2010/main" val="0"/>
              </a:ext>
            </a:extLst>
          </a:blip>
          <a:srcRect/>
          <a:stretch>
            <a:fillRect/>
          </a:stretch>
        </p:blipFill>
        <p:spPr bwMode="auto">
          <a:xfrm>
            <a:off x="5148064" y="836712"/>
            <a:ext cx="385762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95574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499992" y="1556792"/>
            <a:ext cx="4464496" cy="5112568"/>
          </a:xfrm>
        </p:spPr>
        <p:txBody>
          <a:bodyPr/>
          <a:lstStyle/>
          <a:p>
            <a:pPr marL="45720" indent="0">
              <a:buNone/>
            </a:pPr>
            <a:r>
              <a:rPr lang="de-DE" sz="2400" dirty="0"/>
              <a:t>Treptow-Köpenick ist der </a:t>
            </a:r>
            <a:r>
              <a:rPr lang="de-DE" sz="2400" dirty="0" smtClean="0"/>
              <a:t>neunte Verwaltungsbezirk </a:t>
            </a:r>
            <a:r>
              <a:rPr lang="de-DE" sz="2400" dirty="0"/>
              <a:t>von Berlin. Mit 18,9 % der Stadtfläche ist er der großflächigste Bezirk Berlins</a:t>
            </a:r>
            <a:r>
              <a:rPr lang="de-DE" sz="2400" dirty="0" smtClean="0"/>
              <a:t>.</a:t>
            </a:r>
          </a:p>
          <a:p>
            <a:pPr marL="45720" indent="0">
              <a:buNone/>
            </a:pPr>
            <a:endParaRPr lang="ru-RU" dirty="0"/>
          </a:p>
        </p:txBody>
      </p:sp>
      <p:sp>
        <p:nvSpPr>
          <p:cNvPr id="3" name="Заголовок 2"/>
          <p:cNvSpPr>
            <a:spLocks noGrp="1"/>
          </p:cNvSpPr>
          <p:nvPr>
            <p:ph type="title"/>
          </p:nvPr>
        </p:nvSpPr>
        <p:spPr>
          <a:xfrm>
            <a:off x="381369" y="142358"/>
            <a:ext cx="8381260" cy="1054394"/>
          </a:xfrm>
        </p:spPr>
        <p:txBody>
          <a:bodyPr/>
          <a:lstStyle/>
          <a:p>
            <a:r>
              <a:rPr lang="en-US" dirty="0" err="1"/>
              <a:t>Bezirk</a:t>
            </a:r>
            <a:r>
              <a:rPr lang="en-US" dirty="0"/>
              <a:t> </a:t>
            </a:r>
            <a:r>
              <a:rPr lang="en-US" dirty="0" err="1"/>
              <a:t>Treptow-Köpenick</a:t>
            </a:r>
            <a:endParaRPr lang="ru-RU" dirty="0"/>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576" y="1196752"/>
            <a:ext cx="4397423" cy="556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39" y="3961705"/>
            <a:ext cx="4043511" cy="2737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91334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88640"/>
            <a:ext cx="8712968" cy="523220"/>
          </a:xfrm>
          <a:prstGeom prst="rect">
            <a:avLst/>
          </a:prstGeom>
        </p:spPr>
        <p:txBody>
          <a:bodyPr wrap="square">
            <a:spAutoFit/>
          </a:bodyPr>
          <a:lstStyle/>
          <a:p>
            <a:pPr algn="ctr"/>
            <a:r>
              <a:rPr lang="en-US" sz="2800" dirty="0" err="1" smtClean="0">
                <a:solidFill>
                  <a:srgbClr val="7030A0"/>
                </a:solidFill>
              </a:rPr>
              <a:t>Schloss</a:t>
            </a:r>
            <a:r>
              <a:rPr lang="en-US" sz="2800" dirty="0" smtClean="0">
                <a:solidFill>
                  <a:srgbClr val="7030A0"/>
                </a:solidFill>
              </a:rPr>
              <a:t> </a:t>
            </a:r>
            <a:r>
              <a:rPr lang="en-US" sz="2800" dirty="0" err="1" smtClean="0">
                <a:solidFill>
                  <a:srgbClr val="7030A0"/>
                </a:solidFill>
              </a:rPr>
              <a:t>Köpenick</a:t>
            </a:r>
            <a:r>
              <a:rPr lang="en-US" sz="2800" dirty="0" smtClean="0">
                <a:solidFill>
                  <a:srgbClr val="7030A0"/>
                </a:solidFill>
              </a:rPr>
              <a:t> </a:t>
            </a:r>
            <a:r>
              <a:rPr lang="en-US" sz="2800" dirty="0" err="1" smtClean="0">
                <a:solidFill>
                  <a:srgbClr val="7030A0"/>
                </a:solidFill>
              </a:rPr>
              <a:t>mit</a:t>
            </a:r>
            <a:r>
              <a:rPr lang="en-US" sz="2800" dirty="0" smtClean="0">
                <a:solidFill>
                  <a:srgbClr val="7030A0"/>
                </a:solidFill>
              </a:rPr>
              <a:t> </a:t>
            </a:r>
            <a:r>
              <a:rPr lang="en-US" sz="2800" dirty="0" err="1" smtClean="0">
                <a:solidFill>
                  <a:srgbClr val="7030A0"/>
                </a:solidFill>
              </a:rPr>
              <a:t>Kunstgewerbemuseum</a:t>
            </a:r>
            <a:endParaRPr lang="ru-RU" sz="2800" dirty="0">
              <a:solidFill>
                <a:srgbClr val="7030A0"/>
              </a:solidFill>
            </a:endParaRPr>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536" y="836712"/>
            <a:ext cx="7620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05751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24744"/>
            <a:ext cx="8784976" cy="556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8856984" cy="830997"/>
          </a:xfrm>
          <a:prstGeom prst="rect">
            <a:avLst/>
          </a:prstGeom>
        </p:spPr>
        <p:txBody>
          <a:bodyPr wrap="square">
            <a:spAutoFit/>
          </a:bodyPr>
          <a:lstStyle/>
          <a:p>
            <a:r>
              <a:rPr lang="de-DE" sz="2400" dirty="0" smtClean="0">
                <a:solidFill>
                  <a:srgbClr val="C00000"/>
                </a:solidFill>
              </a:rPr>
              <a:t>Die Treptowers markieren die Bezirksgrenze zu Kreuzberg-Friedrichshain</a:t>
            </a:r>
            <a:endParaRPr lang="ru-RU" sz="2400" dirty="0">
              <a:solidFill>
                <a:srgbClr val="C00000"/>
              </a:solidFill>
            </a:endParaRPr>
          </a:p>
        </p:txBody>
      </p:sp>
    </p:spTree>
    <p:extLst>
      <p:ext uri="{BB962C8B-B14F-4D97-AF65-F5344CB8AC3E}">
        <p14:creationId xmlns:p14="http://schemas.microsoft.com/office/powerpoint/2010/main" val="20718923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sz="6600" dirty="0" smtClean="0">
                <a:solidFill>
                  <a:srgbClr val="00B050"/>
                </a:solidFill>
              </a:rPr>
              <a:t>Galina </a:t>
            </a:r>
            <a:r>
              <a:rPr lang="en-US" sz="6600" dirty="0" err="1" smtClean="0">
                <a:solidFill>
                  <a:srgbClr val="00B050"/>
                </a:solidFill>
              </a:rPr>
              <a:t>Suduk</a:t>
            </a:r>
            <a:r>
              <a:rPr lang="en-US" dirty="0" smtClean="0">
                <a:solidFill>
                  <a:srgbClr val="00B050"/>
                </a:solidFill>
              </a:rPr>
              <a:t/>
            </a:r>
            <a:br>
              <a:rPr lang="en-US" dirty="0" smtClean="0">
                <a:solidFill>
                  <a:srgbClr val="00B050"/>
                </a:solidFill>
              </a:rPr>
            </a:br>
            <a:r>
              <a:rPr lang="en-US" dirty="0" smtClean="0">
                <a:solidFill>
                  <a:srgbClr val="00B050"/>
                </a:solidFill>
              </a:rPr>
              <a:t/>
            </a:r>
            <a:br>
              <a:rPr lang="en-US" dirty="0" smtClean="0">
                <a:solidFill>
                  <a:srgbClr val="00B050"/>
                </a:solidFill>
              </a:rPr>
            </a:br>
            <a:r>
              <a:rPr lang="en-US" dirty="0">
                <a:solidFill>
                  <a:srgbClr val="00B050"/>
                </a:solidFill>
              </a:rPr>
              <a:t/>
            </a:r>
            <a:br>
              <a:rPr lang="en-US" dirty="0">
                <a:solidFill>
                  <a:srgbClr val="00B050"/>
                </a:solidFill>
              </a:rPr>
            </a:br>
            <a:r>
              <a:rPr lang="en-US" dirty="0" smtClean="0"/>
              <a:t>11-a</a:t>
            </a:r>
            <a:br>
              <a:rPr lang="en-US" dirty="0" smtClean="0"/>
            </a:br>
            <a:endParaRPr lang="ru-RU" dirty="0"/>
          </a:p>
        </p:txBody>
      </p:sp>
    </p:spTree>
    <p:extLst>
      <p:ext uri="{BB962C8B-B14F-4D97-AF65-F5344CB8AC3E}">
        <p14:creationId xmlns:p14="http://schemas.microsoft.com/office/powerpoint/2010/main" val="21938532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7504" y="116632"/>
            <a:ext cx="5616624" cy="6555641"/>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de-DE" sz="2800" dirty="0" smtClean="0">
                <a:solidFill>
                  <a:schemeClr val="tx1"/>
                </a:solidFill>
              </a:rPr>
              <a:t>Es hat eine Fläche von 892 km². Berlin ist gänzlich vom Land Brandenburg umgeben und liegt im Osten Deutschlands, etwa 70 km westlich der Grenze zu Polen. </a:t>
            </a:r>
          </a:p>
          <a:p>
            <a:endParaRPr lang="de-DE" sz="2800" dirty="0" smtClean="0">
              <a:solidFill>
                <a:srgbClr val="FFFF00"/>
              </a:solidFill>
            </a:endParaRPr>
          </a:p>
          <a:p>
            <a:r>
              <a:rPr lang="de-DE" sz="2800" dirty="0" smtClean="0">
                <a:solidFill>
                  <a:srgbClr val="FFFF00"/>
                </a:solidFill>
              </a:rPr>
              <a:t>Berliner Nebenflüsse </a:t>
            </a:r>
          </a:p>
          <a:p>
            <a:r>
              <a:rPr lang="de-DE" sz="2800" dirty="0" smtClean="0">
                <a:solidFill>
                  <a:srgbClr val="FFFF00"/>
                </a:solidFill>
              </a:rPr>
              <a:t>der Spree sind die Panke, die Dahme, </a:t>
            </a:r>
          </a:p>
          <a:p>
            <a:r>
              <a:rPr lang="de-DE" sz="2800" dirty="0" smtClean="0">
                <a:solidFill>
                  <a:srgbClr val="FFFF00"/>
                </a:solidFill>
              </a:rPr>
              <a:t>die </a:t>
            </a:r>
            <a:r>
              <a:rPr lang="de-DE" sz="2800" dirty="0" err="1" smtClean="0">
                <a:solidFill>
                  <a:srgbClr val="FFFF00"/>
                </a:solidFill>
              </a:rPr>
              <a:t>Wuhle</a:t>
            </a:r>
            <a:r>
              <a:rPr lang="de-DE" sz="2800" dirty="0" smtClean="0">
                <a:solidFill>
                  <a:srgbClr val="FFFF00"/>
                </a:solidFill>
              </a:rPr>
              <a:t> und die </a:t>
            </a:r>
            <a:r>
              <a:rPr lang="de-DE" sz="2800" dirty="0" err="1" smtClean="0">
                <a:solidFill>
                  <a:srgbClr val="FFFF00"/>
                </a:solidFill>
              </a:rPr>
              <a:t>Erpe</a:t>
            </a:r>
            <a:r>
              <a:rPr lang="de-DE" sz="2800" dirty="0" smtClean="0">
                <a:solidFill>
                  <a:srgbClr val="FFFF00"/>
                </a:solidFill>
              </a:rPr>
              <a:t>.</a:t>
            </a:r>
          </a:p>
          <a:p>
            <a:endParaRPr lang="de-DE" sz="2800" dirty="0" smtClean="0">
              <a:solidFill>
                <a:srgbClr val="FFFFFF"/>
              </a:solidFill>
            </a:endParaRPr>
          </a:p>
          <a:p>
            <a:r>
              <a:rPr lang="de-DE" sz="2800" dirty="0" smtClean="0">
                <a:solidFill>
                  <a:srgbClr val="C00000"/>
                </a:solidFill>
              </a:rPr>
              <a:t>Die Stadt befindet sich in der gemäßigten Klimazone am Übergang vom maritimen zum kontinentalen Klima. </a:t>
            </a: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037033"/>
            <a:ext cx="4098032" cy="3073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31083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116632"/>
            <a:ext cx="8784975" cy="6552728"/>
          </a:xfrm>
        </p:spPr>
        <p:txBody>
          <a:bodyPr/>
          <a:lstStyle/>
          <a:p>
            <a:pPr marL="45720" indent="0">
              <a:buNone/>
            </a:pPr>
            <a:r>
              <a:rPr lang="de-DE" sz="3600" dirty="0">
                <a:solidFill>
                  <a:srgbClr val="FFFFFF"/>
                </a:solidFill>
              </a:rPr>
              <a:t>„Weimarer Republik“</a:t>
            </a:r>
          </a:p>
          <a:p>
            <a:pPr marL="45720" indent="0">
              <a:buNone/>
            </a:pPr>
            <a:r>
              <a:rPr lang="de-DE" sz="2400" dirty="0" smtClean="0">
                <a:solidFill>
                  <a:srgbClr val="FFFFFF"/>
                </a:solidFill>
              </a:rPr>
              <a:t>Nach </a:t>
            </a:r>
            <a:r>
              <a:rPr lang="de-DE" sz="2400" dirty="0">
                <a:solidFill>
                  <a:srgbClr val="FFFFFF"/>
                </a:solidFill>
              </a:rPr>
              <a:t>dem Ende des Ersten Weltkriegs wurde 1918 in Berlin die Republik ausgerufen. Die Reichs- und </a:t>
            </a:r>
            <a:r>
              <a:rPr lang="de-DE" sz="2400" dirty="0">
                <a:solidFill>
                  <a:schemeClr val="tx1"/>
                </a:solidFill>
              </a:rPr>
              <a:t>Landeshauptstadt hatte </a:t>
            </a:r>
            <a:endParaRPr lang="de-DE" sz="2400" dirty="0" smtClean="0">
              <a:solidFill>
                <a:schemeClr val="tx1"/>
              </a:solidFill>
            </a:endParaRPr>
          </a:p>
          <a:p>
            <a:pPr marL="45720" indent="0">
              <a:buNone/>
            </a:pPr>
            <a:r>
              <a:rPr lang="de-DE" sz="2400" dirty="0" smtClean="0">
                <a:solidFill>
                  <a:srgbClr val="C00000"/>
                </a:solidFill>
              </a:rPr>
              <a:t>damit </a:t>
            </a:r>
            <a:r>
              <a:rPr lang="de-DE" sz="2400" dirty="0">
                <a:solidFill>
                  <a:srgbClr val="C00000"/>
                </a:solidFill>
              </a:rPr>
              <a:t>rund vier Millionen Einwohner und war in den 1920er Jahren die größte Stadt Kontinentaleuropas und die nach London und New York drittgrößte Stadt der Welt.</a:t>
            </a:r>
          </a:p>
          <a:p>
            <a:pPr marL="45720" indent="0">
              <a:buNone/>
            </a:pPr>
            <a:r>
              <a:rPr lang="de-DE" sz="2400" dirty="0" smtClean="0">
                <a:solidFill>
                  <a:schemeClr val="tx1"/>
                </a:solidFill>
              </a:rPr>
              <a:t>Die </a:t>
            </a:r>
            <a:r>
              <a:rPr lang="de-DE" sz="2400" dirty="0">
                <a:solidFill>
                  <a:schemeClr val="tx1"/>
                </a:solidFill>
              </a:rPr>
              <a:t>Stadt erlebte in den 1920er Jahren eine Blütezeit der Kunst, Wissenschaft und Kultur, die später als die „Goldenen Zwanziger“ bezeichnet wurden. Während dieser Zeit, die zeitweise durch wirtschaftliche Erholung geprägt war, war Berlin, auch aufgrund der nunmehr ungewöhnlich weit ausgedehnten Stadtfläche, die größte Industriestadt Europas.</a:t>
            </a:r>
          </a:p>
          <a:p>
            <a:pPr marL="45720" indent="0">
              <a:buNone/>
            </a:pPr>
            <a:endParaRPr lang="en-US" sz="2400" dirty="0" smtClean="0">
              <a:solidFill>
                <a:srgbClr val="FFFFFF"/>
              </a:solidFill>
            </a:endParaRPr>
          </a:p>
          <a:p>
            <a:pPr marL="45720" indent="0">
              <a:buNone/>
            </a:pPr>
            <a:endParaRPr lang="ru-RU" dirty="0">
              <a:solidFill>
                <a:srgbClr val="FFFFFF"/>
              </a:solidFill>
            </a:endParaRPr>
          </a:p>
        </p:txBody>
      </p:sp>
    </p:spTree>
    <p:extLst>
      <p:ext uri="{BB962C8B-B14F-4D97-AF65-F5344CB8AC3E}">
        <p14:creationId xmlns:p14="http://schemas.microsoft.com/office/powerpoint/2010/main" val="16507091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9512" y="116632"/>
            <a:ext cx="8784976" cy="643253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3200" dirty="0" smtClean="0">
                <a:solidFill>
                  <a:srgbClr val="C00000"/>
                </a:solidFill>
              </a:rPr>
              <a:t>„</a:t>
            </a:r>
            <a:r>
              <a:rPr lang="en-US" sz="3200" dirty="0" err="1" smtClean="0">
                <a:solidFill>
                  <a:srgbClr val="C00000"/>
                </a:solidFill>
              </a:rPr>
              <a:t>Drittes</a:t>
            </a:r>
            <a:r>
              <a:rPr lang="en-US" sz="3200" dirty="0" smtClean="0">
                <a:solidFill>
                  <a:srgbClr val="C00000"/>
                </a:solidFill>
              </a:rPr>
              <a:t> Reich“</a:t>
            </a:r>
          </a:p>
          <a:p>
            <a:endParaRPr lang="en-US" sz="2000" dirty="0" smtClean="0"/>
          </a:p>
          <a:p>
            <a:r>
              <a:rPr lang="de-DE" dirty="0" smtClean="0"/>
              <a:t>Infolge der Machtübernahme der Nationalsozialisten im Jahr 1933 fiel Berlin die Rolle der Hauptstadt des Dritten Reichs zu.</a:t>
            </a:r>
          </a:p>
          <a:p>
            <a:endParaRPr lang="de-DE" dirty="0" smtClean="0"/>
          </a:p>
          <a:p>
            <a:r>
              <a:rPr lang="de-DE" dirty="0" smtClean="0"/>
              <a:t>Während des Zweiten Weltkriegs wurden große Teile Berlins durch Bomben und durch den Häuserkampf zerstört.</a:t>
            </a:r>
          </a:p>
          <a:p>
            <a:endParaRPr lang="de-DE" dirty="0" smtClean="0"/>
          </a:p>
          <a:p>
            <a:r>
              <a:rPr lang="de-DE" dirty="0" smtClean="0">
                <a:solidFill>
                  <a:srgbClr val="C00000"/>
                </a:solidFill>
              </a:rPr>
              <a:t>Nach der Einnahme der Stadt durch die Rote Armee und der bedingungslosen Kapitulation der Wehrmacht am 8. Mai 1945 wurde Berlin gemäß der Londoner Protokolle – der Gliederung ganz Deutschlands in Besatzungszonen entsprechend – in vier Sektoren aufgeteilt. </a:t>
            </a:r>
          </a:p>
          <a:p>
            <a:endParaRPr lang="de-DE" dirty="0">
              <a:solidFill>
                <a:srgbClr val="C00000"/>
              </a:solidFill>
            </a:endParaRPr>
          </a:p>
          <a:p>
            <a:r>
              <a:rPr lang="de-DE" dirty="0" smtClean="0">
                <a:solidFill>
                  <a:srgbClr val="C00000"/>
                </a:solidFill>
              </a:rPr>
              <a:t>Mit der Gründung der Bundesrepublik Deutschland im Westen Deutschlands und der </a:t>
            </a:r>
            <a:r>
              <a:rPr lang="de-DE" dirty="0" smtClean="0"/>
              <a:t>Deutschen Demokratischen Republik (DDR) im Osten Deutschlands im Jahr 1949 verfestigte sich der Kalte Krieg auch in Berlin. </a:t>
            </a:r>
          </a:p>
          <a:p>
            <a:endParaRPr lang="en-US" dirty="0"/>
          </a:p>
          <a:p>
            <a:r>
              <a:rPr lang="de-DE" dirty="0" smtClean="0"/>
              <a:t>1989 kam es in der DDR zur Wende, die Mauer wurde geöffnet. 1990 wurden die beiden deutschen Staaten als Bundesrepublik Deutschland wiedervereinigt und Berlin per Einigungsvertrag deutsche Hauptstadt.</a:t>
            </a:r>
          </a:p>
          <a:p>
            <a:endParaRPr lang="en-US" dirty="0" smtClean="0"/>
          </a:p>
          <a:p>
            <a:endParaRPr lang="en-US" dirty="0"/>
          </a:p>
        </p:txBody>
      </p:sp>
    </p:spTree>
    <p:extLst>
      <p:ext uri="{BB962C8B-B14F-4D97-AF65-F5344CB8AC3E}">
        <p14:creationId xmlns:p14="http://schemas.microsoft.com/office/powerpoint/2010/main" val="38129835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88640"/>
            <a:ext cx="8064896" cy="653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24190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188640"/>
            <a:ext cx="8784976" cy="6480720"/>
          </a:xfrm>
        </p:spPr>
        <p:txBody>
          <a:bodyPr>
            <a:normAutofit/>
          </a:bodyPr>
          <a:lstStyle/>
          <a:p>
            <a:pPr marL="45720" indent="0">
              <a:buNone/>
            </a:pPr>
            <a:r>
              <a:rPr lang="en-US" dirty="0" err="1">
                <a:solidFill>
                  <a:schemeClr val="bg1"/>
                </a:solidFill>
              </a:rPr>
              <a:t>Wappen</a:t>
            </a:r>
            <a:r>
              <a:rPr lang="en-US" dirty="0">
                <a:solidFill>
                  <a:schemeClr val="bg1"/>
                </a:solidFill>
              </a:rPr>
              <a:t> und </a:t>
            </a:r>
            <a:r>
              <a:rPr lang="en-US" dirty="0" err="1" smtClean="0">
                <a:solidFill>
                  <a:schemeClr val="bg1"/>
                </a:solidFill>
              </a:rPr>
              <a:t>Flagge</a:t>
            </a:r>
            <a:endParaRPr lang="en-US" dirty="0" smtClean="0">
              <a:solidFill>
                <a:schemeClr val="bg1"/>
              </a:solidFill>
            </a:endParaRPr>
          </a:p>
          <a:p>
            <a:pPr marL="45720" indent="0" algn="r">
              <a:buNone/>
            </a:pPr>
            <a:r>
              <a:rPr lang="de-DE" sz="2400" dirty="0"/>
              <a:t>Das Berliner Wappen zeigt im silbernen (weißen) Schild einen rot bewehrten und rot </a:t>
            </a:r>
            <a:r>
              <a:rPr lang="de-DE" sz="2400" dirty="0" err="1"/>
              <a:t>gezungten</a:t>
            </a:r>
            <a:r>
              <a:rPr lang="de-DE" sz="2400" dirty="0"/>
              <a:t>, aufrecht schreitenden schwarzen Bären, den sogenannten Berliner Bären. </a:t>
            </a:r>
            <a:endParaRPr lang="de-DE" sz="2400" dirty="0" smtClean="0"/>
          </a:p>
          <a:p>
            <a:pPr marL="45720" indent="0">
              <a:buNone/>
            </a:pPr>
            <a:endParaRPr lang="de-DE" sz="2400" dirty="0"/>
          </a:p>
          <a:p>
            <a:pPr marL="45720" indent="0">
              <a:buNone/>
            </a:pPr>
            <a:endParaRPr lang="de-DE" sz="2400" dirty="0" smtClean="0"/>
          </a:p>
          <a:p>
            <a:pPr marL="45720" indent="0">
              <a:buNone/>
            </a:pPr>
            <a:endParaRPr lang="de-DE" sz="2400" dirty="0"/>
          </a:p>
          <a:p>
            <a:pPr marL="45720" indent="0">
              <a:buNone/>
            </a:pPr>
            <a:endParaRPr lang="de-DE" sz="2400" dirty="0" smtClean="0"/>
          </a:p>
          <a:p>
            <a:pPr marL="45720" indent="0">
              <a:buNone/>
            </a:pPr>
            <a:endParaRPr lang="de-DE" sz="2400" dirty="0"/>
          </a:p>
          <a:p>
            <a:pPr marL="45720" indent="0">
              <a:buNone/>
            </a:pPr>
            <a:endParaRPr lang="de-DE" sz="2400" dirty="0" smtClean="0"/>
          </a:p>
          <a:p>
            <a:pPr marL="45720" indent="0">
              <a:buNone/>
            </a:pPr>
            <a:endParaRPr lang="de-DE" sz="2400" dirty="0"/>
          </a:p>
          <a:p>
            <a:pPr marL="45720" indent="0">
              <a:buNone/>
            </a:pPr>
            <a:endParaRPr lang="de-DE" sz="2400" dirty="0" smtClean="0"/>
          </a:p>
          <a:p>
            <a:pPr marL="45720" indent="0">
              <a:buNone/>
            </a:pPr>
            <a:endParaRPr lang="de-DE" sz="2400" dirty="0"/>
          </a:p>
          <a:p>
            <a:pPr marL="45720" indent="0" algn="r">
              <a:buNone/>
            </a:pPr>
            <a:r>
              <a:rPr lang="de-DE" sz="2000" dirty="0"/>
              <a:t>Das Landessymbol Berlins</a:t>
            </a:r>
            <a:endParaRPr lang="de-DE" sz="2000" dirty="0" smtClean="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916832"/>
            <a:ext cx="3581400" cy="477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2219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 y="152400"/>
            <a:ext cx="8877300"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91597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етка">
  <a:themeElements>
    <a:clrScheme name="Сетка">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Сетка">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Сетка">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359</TotalTime>
  <Words>1321</Words>
  <Application>Microsoft Office PowerPoint</Application>
  <PresentationFormat>Экран (4:3)</PresentationFormat>
  <Paragraphs>226</Paragraphs>
  <Slides>36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36</vt:i4>
      </vt:variant>
    </vt:vector>
  </HeadingPairs>
  <TitlesOfParts>
    <vt:vector size="37" baseType="lpstr">
      <vt:lpstr>Сетка</vt:lpstr>
      <vt:lpstr>Berlin</vt:lpstr>
      <vt:lpstr>Berlin ist Bundeshauptstadt und Regierungssitz der Bundesrepublik Deutschland.</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Gliederung des Landes Berlin </vt:lpstr>
      <vt:lpstr>Презентация PowerPoint</vt:lpstr>
      <vt:lpstr>Bezirk Charlottenburg-Wilmersdorf</vt:lpstr>
      <vt:lpstr>Bezirk Friedrichshain-Kreuzberg</vt:lpstr>
      <vt:lpstr>Презентация PowerPoint</vt:lpstr>
      <vt:lpstr>Презентация PowerPoint</vt:lpstr>
      <vt:lpstr>Bezirk Marzahn-Hellersdorf</vt:lpstr>
      <vt:lpstr>Презентация PowerPoint</vt:lpstr>
      <vt:lpstr>Презентация PowerPoint</vt:lpstr>
      <vt:lpstr>Презентация PowerPoint</vt:lpstr>
      <vt:lpstr>Bezirk Mitte</vt:lpstr>
      <vt:lpstr>Sehenswürdigkeiten</vt:lpstr>
      <vt:lpstr>Bezirk Neukölln</vt:lpstr>
      <vt:lpstr>Sehenswürdigkeiten  </vt:lpstr>
      <vt:lpstr>Презентация PowerPoint</vt:lpstr>
      <vt:lpstr>Bezirk Pankow</vt:lpstr>
      <vt:lpstr>Bezirk Reinickendorf</vt:lpstr>
      <vt:lpstr>Презентация PowerPoint</vt:lpstr>
      <vt:lpstr>Bezirk Spandau</vt:lpstr>
      <vt:lpstr>Презентация PowerPoint</vt:lpstr>
      <vt:lpstr>Bezirk Steglitz-Zehlendorf</vt:lpstr>
      <vt:lpstr>Презентация PowerPoint</vt:lpstr>
      <vt:lpstr>Bezirk Tempelhof-Schöneberg</vt:lpstr>
      <vt:lpstr>Bezirk Treptow-Köpenick</vt:lpstr>
      <vt:lpstr>Презентация PowerPoint</vt:lpstr>
      <vt:lpstr>Презентация PowerPoint</vt:lpstr>
      <vt:lpstr>Galina Suduk   11-a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Berlin</dc:title>
  <dc:creator>user</dc:creator>
  <cp:lastModifiedBy>user</cp:lastModifiedBy>
  <cp:revision>35</cp:revision>
  <dcterms:created xsi:type="dcterms:W3CDTF">2012-02-29T15:20:49Z</dcterms:created>
  <dcterms:modified xsi:type="dcterms:W3CDTF">2012-02-29T21:20:41Z</dcterms:modified>
</cp:coreProperties>
</file>